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6" r:id="rId2"/>
    <p:sldId id="285" r:id="rId3"/>
    <p:sldId id="261" r:id="rId4"/>
    <p:sldId id="335" r:id="rId5"/>
    <p:sldId id="311" r:id="rId6"/>
    <p:sldId id="354" r:id="rId7"/>
    <p:sldId id="358" r:id="rId8"/>
    <p:sldId id="324" r:id="rId9"/>
    <p:sldId id="359" r:id="rId10"/>
    <p:sldId id="293" r:id="rId11"/>
    <p:sldId id="339" r:id="rId12"/>
    <p:sldId id="363" r:id="rId13"/>
    <p:sldId id="365" r:id="rId14"/>
    <p:sldId id="290" r:id="rId15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648" userDrawn="1">
          <p15:clr>
            <a:srgbClr val="A4A3A4"/>
          </p15:clr>
        </p15:guide>
        <p15:guide id="4" orient="horz" pos="712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3864" userDrawn="1">
          <p15:clr>
            <a:srgbClr val="A4A3A4"/>
          </p15:clr>
        </p15:guide>
        <p15:guide id="7" orient="horz" pos="3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9C064"/>
    <a:srgbClr val="009644"/>
    <a:srgbClr val="469F3D"/>
    <a:srgbClr val="0162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09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564" y="102"/>
      </p:cViewPr>
      <p:guideLst>
        <p:guide pos="416"/>
        <p:guide pos="7256"/>
        <p:guide orient="horz" pos="648"/>
        <p:guide orient="horz" pos="712"/>
        <p:guide orient="horz" pos="3928"/>
        <p:guide orient="horz" pos="3864"/>
        <p:guide orient="horz" pos="33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62DCDB-B2D4-4D8F-8AAC-CDCA5954F4B2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B051B5-468E-4E31-BF0F-BBE86D9FCD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833C9-CF22-41C5-ACF0-533D843D6583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781F4-5367-41D2-8042-545803B86D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833C9-CF22-41C5-ACF0-533D843D6583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781F4-5367-41D2-8042-545803B86D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833C9-CF22-41C5-ACF0-533D843D6583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781F4-5367-41D2-8042-545803B86D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17" t="33712" r="9009" b="40850"/>
          <a:stretch>
            <a:fillRect/>
          </a:stretch>
        </p:blipFill>
        <p:spPr>
          <a:xfrm>
            <a:off x="9762067" y="2530973"/>
            <a:ext cx="1588168" cy="1744579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833C9-CF22-41C5-ACF0-533D843D6583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781F4-5367-41D2-8042-545803B86D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833C9-CF22-41C5-ACF0-533D843D6583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781F4-5367-41D2-8042-545803B86D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833C9-CF22-41C5-ACF0-533D843D6583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781F4-5367-41D2-8042-545803B86D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833C9-CF22-41C5-ACF0-533D843D6583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781F4-5367-41D2-8042-545803B86D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833C9-CF22-41C5-ACF0-533D843D6583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781F4-5367-41D2-8042-545803B86D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833C9-CF22-41C5-ACF0-533D843D6583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781F4-5367-41D2-8042-545803B86D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833C9-CF22-41C5-ACF0-533D843D6583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781F4-5367-41D2-8042-545803B86D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833C9-CF22-41C5-ACF0-533D843D6583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781F4-5367-41D2-8042-545803B86D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5833C9-CF22-41C5-ACF0-533D843D6583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D781F4-5367-41D2-8042-545803B86D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push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tmp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4" Type="http://schemas.openxmlformats.org/officeDocument/2006/relationships/image" Target="../media/image5.tm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五边形 24"/>
          <p:cNvSpPr/>
          <p:nvPr/>
        </p:nvSpPr>
        <p:spPr>
          <a:xfrm>
            <a:off x="261846" y="2083080"/>
            <a:ext cx="5500255" cy="1240465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五边形 27"/>
          <p:cNvSpPr/>
          <p:nvPr/>
        </p:nvSpPr>
        <p:spPr>
          <a:xfrm>
            <a:off x="-1" y="2076498"/>
            <a:ext cx="5259847" cy="1226565"/>
          </a:xfrm>
          <a:prstGeom prst="homePlat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88732" y="2063789"/>
            <a:ext cx="5193340" cy="1385747"/>
          </a:xfrm>
        </p:spPr>
        <p:txBody>
          <a:bodyPr anchor="ctr">
            <a:noAutofit/>
          </a:bodyPr>
          <a:lstStyle/>
          <a:p>
            <a:pPr>
              <a:defRPr sz="2400" b="0">
                <a:solidFill>
                  <a:srgbClr val="FF9900"/>
                </a:solidFill>
              </a:defRPr>
            </a:pPr>
            <a:br>
              <a:rPr lang="en-US" altLang="zh-CN" sz="8000" b="1" dirty="0">
                <a:solidFill>
                  <a:schemeClr val="bg1"/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</a:br>
            <a:r>
              <a:rPr lang="zh-CN" altLang="en-US" sz="8000" b="1" dirty="0">
                <a:solidFill>
                  <a:schemeClr val="bg1"/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前厅部</a:t>
            </a:r>
            <a:br>
              <a:rPr lang="zh-CN" altLang="en-US" sz="8000" dirty="0"/>
            </a:br>
            <a:endParaRPr lang="zh-CN" altLang="en-US" sz="8000" b="1" i="0" dirty="0">
              <a:solidFill>
                <a:srgbClr val="00B050"/>
              </a:solidFill>
              <a:effectLst/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6" name="内容占位符 2"/>
          <p:cNvSpPr txBox="1">
            <a:spLocks/>
          </p:cNvSpPr>
          <p:nvPr/>
        </p:nvSpPr>
        <p:spPr>
          <a:xfrm>
            <a:off x="509803" y="3424423"/>
            <a:ext cx="7496763" cy="551884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>
                <a:solidFill>
                  <a:srgbClr val="92D050"/>
                </a:solidFill>
                <a:cs typeface="+mn-ea"/>
              </a:rPr>
              <a:t>2026</a:t>
            </a:r>
            <a:r>
              <a:rPr lang="zh-CN" altLang="en-US" dirty="0">
                <a:solidFill>
                  <a:srgbClr val="92D050"/>
                </a:solidFill>
                <a:cs typeface="+mn-ea"/>
              </a:rPr>
              <a:t>年</a:t>
            </a:r>
            <a:r>
              <a:rPr lang="en-US" altLang="zh-CN" dirty="0">
                <a:solidFill>
                  <a:srgbClr val="92D050"/>
                </a:solidFill>
                <a:cs typeface="+mn-ea"/>
              </a:rPr>
              <a:t>1</a:t>
            </a:r>
            <a:r>
              <a:rPr lang="zh-CN" altLang="en-US" dirty="0">
                <a:solidFill>
                  <a:srgbClr val="92D050"/>
                </a:solidFill>
                <a:cs typeface="+mn-ea"/>
              </a:rPr>
              <a:t>月部门会议</a:t>
            </a:r>
            <a:endParaRPr lang="en-US" altLang="zh-CN" dirty="0">
              <a:solidFill>
                <a:srgbClr val="92D050"/>
              </a:solidFill>
              <a:cs typeface="+mn-ea"/>
              <a:sym typeface="+mn-lt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92" t="3839" r="13864" b="81211"/>
          <a:stretch/>
        </p:blipFill>
        <p:spPr>
          <a:xfrm flipH="1">
            <a:off x="9773706" y="882504"/>
            <a:ext cx="2701638" cy="1392867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7813964" y="2275372"/>
            <a:ext cx="4378036" cy="3258134"/>
            <a:chOff x="8487276" y="2092036"/>
            <a:chExt cx="3704724" cy="2757055"/>
          </a:xfrm>
        </p:grpSpPr>
        <p:sp>
          <p:nvSpPr>
            <p:cNvPr id="18" name="五边形 17"/>
            <p:cNvSpPr/>
            <p:nvPr/>
          </p:nvSpPr>
          <p:spPr>
            <a:xfrm flipH="1">
              <a:off x="8813238" y="2092036"/>
              <a:ext cx="3378762" cy="2757055"/>
            </a:xfrm>
            <a:prstGeom prst="homePlat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 flipH="1">
              <a:off x="8487276" y="2092037"/>
              <a:ext cx="1543412" cy="2757054"/>
            </a:xfrm>
            <a:prstGeom prst="chevron">
              <a:avLst>
                <a:gd name="adj" fmla="val 89614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4DDCBFEE-2D4E-DF1D-D1E2-6798F4450FD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1130" y="333926"/>
            <a:ext cx="1385022" cy="80288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A317253-3478-77BA-6889-8770C24C63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3115"/>
            <a:ext cx="12192000" cy="313311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8" grpId="0" animBg="1"/>
      <p:bldP spid="2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 rot="5400000">
            <a:off x="704305" y="25887"/>
            <a:ext cx="401442" cy="1848150"/>
            <a:chOff x="646308" y="4381500"/>
            <a:chExt cx="470502" cy="1848150"/>
          </a:xfrm>
        </p:grpSpPr>
        <p:sp>
          <p:nvSpPr>
            <p:cNvPr id="11" name="燕尾形 10"/>
            <p:cNvSpPr/>
            <p:nvPr/>
          </p:nvSpPr>
          <p:spPr>
            <a:xfrm rot="16200000">
              <a:off x="646308" y="4381500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2" name="燕尾形 11"/>
            <p:cNvSpPr/>
            <p:nvPr/>
          </p:nvSpPr>
          <p:spPr>
            <a:xfrm rot="16200000">
              <a:off x="646308" y="4725912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 rot="16200000">
              <a:off x="646308" y="5070324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4" name="燕尾形 13"/>
            <p:cNvSpPr/>
            <p:nvPr/>
          </p:nvSpPr>
          <p:spPr>
            <a:xfrm rot="16200000">
              <a:off x="646308" y="5414736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5" name="燕尾形 14"/>
            <p:cNvSpPr/>
            <p:nvPr/>
          </p:nvSpPr>
          <p:spPr>
            <a:xfrm rot="16200000">
              <a:off x="646308" y="5759148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975348" y="596019"/>
            <a:ext cx="8835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accent6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4000" b="1" dirty="0">
              <a:solidFill>
                <a:schemeClr val="accent6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íṡlïde">
            <a:extLst>
              <a:ext uri="{FF2B5EF4-FFF2-40B4-BE49-F238E27FC236}">
                <a16:creationId xmlns:a16="http://schemas.microsoft.com/office/drawing/2014/main" id="{EFA03495-D530-4366-AD5D-614A346C14F6}"/>
              </a:ext>
            </a:extLst>
          </p:cNvPr>
          <p:cNvSpPr/>
          <p:nvPr/>
        </p:nvSpPr>
        <p:spPr>
          <a:xfrm rot="5400000">
            <a:off x="5325515" y="-480783"/>
            <a:ext cx="1777665" cy="8308427"/>
          </a:xfrm>
          <a:prstGeom prst="roundRect">
            <a:avLst/>
          </a:prstGeom>
          <a:solidFill>
            <a:schemeClr val="bg1"/>
          </a:solidFill>
          <a:ln w="212725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0" scaled="0"/>
            </a:gradFill>
          </a:ln>
          <a:effectLst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35055" y="3702214"/>
            <a:ext cx="3958584" cy="4648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3765">
              <a:lnSpc>
                <a:spcPct val="150000"/>
              </a:lnSpc>
              <a:buSzPct val="25000"/>
              <a:defRPr/>
            </a:pPr>
            <a:r>
              <a:rPr lang="en-US" altLang="zh-CN" dirty="0">
                <a:solidFill>
                  <a:srgbClr val="89C064"/>
                </a:solidFill>
                <a:cs typeface="+mn-ea"/>
                <a:sym typeface="+mn-lt"/>
              </a:rPr>
              <a:t>Key Points for Operational Improvement</a:t>
            </a: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F940A5E2-1151-EB71-5CA7-1F45A63E76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9240" y="2307035"/>
            <a:ext cx="7150217" cy="1281112"/>
          </a:xfrm>
        </p:spPr>
        <p:txBody>
          <a:bodyPr>
            <a:noAutofit/>
          </a:bodyPr>
          <a:lstStyle/>
          <a:p>
            <a:pPr algn="ctr"/>
            <a:r>
              <a:rPr lang="zh-CN" altLang="en-US" b="1" dirty="0">
                <a:solidFill>
                  <a:srgbClr val="00B050"/>
                </a:solidFill>
              </a:rPr>
              <a:t>运营提升要点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819EC7B-5EBE-B767-4003-7EC31F84E8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2037" y="618298"/>
            <a:ext cx="1276283" cy="70788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7C28852-6307-C915-4A53-07BA2A7435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3115"/>
            <a:ext cx="12192000" cy="31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97068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animBg="1"/>
      <p:bldP spid="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D27DFB-B442-5354-5CA9-24806301E9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5D9B1EA-00B3-4691-73AD-A29891D9BD23}"/>
              </a:ext>
            </a:extLst>
          </p:cNvPr>
          <p:cNvSpPr txBox="1"/>
          <p:nvPr/>
        </p:nvSpPr>
        <p:spPr>
          <a:xfrm>
            <a:off x="1170897" y="343357"/>
            <a:ext cx="38845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B050"/>
                </a:solidFill>
              </a:rPr>
              <a:t>跨部门协作要点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FF33CC5-F739-D33C-5522-0CB525CCC97A}"/>
              </a:ext>
            </a:extLst>
          </p:cNvPr>
          <p:cNvGrpSpPr/>
          <p:nvPr/>
        </p:nvGrpSpPr>
        <p:grpSpPr>
          <a:xfrm rot="5400000">
            <a:off x="496690" y="105687"/>
            <a:ext cx="201023" cy="925465"/>
            <a:chOff x="646308" y="4381500"/>
            <a:chExt cx="470502" cy="1848150"/>
          </a:xfrm>
        </p:grpSpPr>
        <p:sp>
          <p:nvSpPr>
            <p:cNvPr id="23" name="燕尾形 22">
              <a:extLst>
                <a:ext uri="{FF2B5EF4-FFF2-40B4-BE49-F238E27FC236}">
                  <a16:creationId xmlns:a16="http://schemas.microsoft.com/office/drawing/2014/main" id="{49AFBFFB-77B4-7022-41AB-39AA5C17BE10}"/>
                </a:ext>
              </a:extLst>
            </p:cNvPr>
            <p:cNvSpPr/>
            <p:nvPr/>
          </p:nvSpPr>
          <p:spPr>
            <a:xfrm rot="16200000">
              <a:off x="646308" y="4381500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4" name="燕尾形 23">
              <a:extLst>
                <a:ext uri="{FF2B5EF4-FFF2-40B4-BE49-F238E27FC236}">
                  <a16:creationId xmlns:a16="http://schemas.microsoft.com/office/drawing/2014/main" id="{D4B2821A-1198-E7C7-4159-4AA19FE1DCA6}"/>
                </a:ext>
              </a:extLst>
            </p:cNvPr>
            <p:cNvSpPr/>
            <p:nvPr/>
          </p:nvSpPr>
          <p:spPr>
            <a:xfrm rot="16200000">
              <a:off x="646308" y="4725912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5" name="燕尾形 24">
              <a:extLst>
                <a:ext uri="{FF2B5EF4-FFF2-40B4-BE49-F238E27FC236}">
                  <a16:creationId xmlns:a16="http://schemas.microsoft.com/office/drawing/2014/main" id="{8A1479F8-A2AA-E746-E930-3BE4BBE17575}"/>
                </a:ext>
              </a:extLst>
            </p:cNvPr>
            <p:cNvSpPr/>
            <p:nvPr/>
          </p:nvSpPr>
          <p:spPr>
            <a:xfrm rot="16200000">
              <a:off x="646308" y="5070324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0" name="燕尾形 39">
              <a:extLst>
                <a:ext uri="{FF2B5EF4-FFF2-40B4-BE49-F238E27FC236}">
                  <a16:creationId xmlns:a16="http://schemas.microsoft.com/office/drawing/2014/main" id="{DF746C9D-173E-EA77-AECF-CE90C5953030}"/>
                </a:ext>
              </a:extLst>
            </p:cNvPr>
            <p:cNvSpPr/>
            <p:nvPr/>
          </p:nvSpPr>
          <p:spPr>
            <a:xfrm rot="16200000">
              <a:off x="646308" y="5414736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1" name="燕尾形 40">
              <a:extLst>
                <a:ext uri="{FF2B5EF4-FFF2-40B4-BE49-F238E27FC236}">
                  <a16:creationId xmlns:a16="http://schemas.microsoft.com/office/drawing/2014/main" id="{742BD882-9DD5-292B-2406-E57E570990C9}"/>
                </a:ext>
              </a:extLst>
            </p:cNvPr>
            <p:cNvSpPr/>
            <p:nvPr/>
          </p:nvSpPr>
          <p:spPr>
            <a:xfrm rot="16200000">
              <a:off x="646308" y="5759148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F37D91E1-461E-3CC8-47B2-CAA31FFC03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3787" y="314989"/>
            <a:ext cx="1276283" cy="70788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4D61889-F16A-0C76-507B-5BF4D201EE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3115"/>
            <a:ext cx="12192000" cy="313311"/>
          </a:xfrm>
          <a:prstGeom prst="rect">
            <a:avLst/>
          </a:prstGeom>
        </p:spPr>
      </p:pic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0DAC6158-F0A2-46E2-822C-A018A52FC4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956063"/>
              </p:ext>
            </p:extLst>
          </p:nvPr>
        </p:nvGraphicFramePr>
        <p:xfrm>
          <a:off x="723968" y="828675"/>
          <a:ext cx="10115481" cy="53820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130418">
                  <a:extLst>
                    <a:ext uri="{9D8B030D-6E8A-4147-A177-3AD203B41FA5}">
                      <a16:colId xmlns:a16="http://schemas.microsoft.com/office/drawing/2014/main" val="569061498"/>
                    </a:ext>
                  </a:extLst>
                </a:gridCol>
                <a:gridCol w="6985063">
                  <a:extLst>
                    <a:ext uri="{9D8B030D-6E8A-4147-A177-3AD203B41FA5}">
                      <a16:colId xmlns:a16="http://schemas.microsoft.com/office/drawing/2014/main" val="2167975331"/>
                    </a:ext>
                  </a:extLst>
                </a:gridCol>
              </a:tblGrid>
              <a:tr h="414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协作效果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具体体现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213514"/>
                  </a:ext>
                </a:extLst>
              </a:tr>
              <a:tr h="414000">
                <a:tc rowSpan="4">
                  <a:txBody>
                    <a:bodyPr/>
                    <a:lstStyle/>
                    <a:p>
                      <a:pPr algn="ctr"/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效率提升目标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入住办理时长：从</a:t>
                      </a:r>
                      <a:r>
                        <a:rPr lang="en-US" altLang="zh-CN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分钟 → </a:t>
                      </a:r>
                      <a:r>
                        <a:rPr lang="en-US" altLang="zh-CN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2.5</a:t>
                      </a:r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分钟以内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9254088"/>
                  </a:ext>
                </a:extLst>
              </a:tr>
              <a:tr h="414000">
                <a:tc vMerge="1">
                  <a:txBody>
                    <a:bodyPr/>
                    <a:lstStyle/>
                    <a:p>
                      <a:pPr algn="l"/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结算差错率：从当前水平 → </a:t>
                      </a:r>
                      <a:r>
                        <a:rPr lang="en-US" altLang="zh-CN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3%</a:t>
                      </a:r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以下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0512817"/>
                  </a:ext>
                </a:extLst>
              </a:tr>
              <a:tr h="414000">
                <a:tc vMerge="1">
                  <a:txBody>
                    <a:bodyPr/>
                    <a:lstStyle/>
                    <a:p>
                      <a:pPr algn="l"/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客诉处理时长：缩短</a:t>
                      </a:r>
                      <a:r>
                        <a:rPr lang="en-US" altLang="zh-CN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6798928"/>
                  </a:ext>
                </a:extLst>
              </a:tr>
              <a:tr h="414000">
                <a:tc vMerge="1"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维修响应效率：紧急故障</a:t>
                      </a:r>
                      <a:r>
                        <a:rPr lang="en-US" altLang="zh-CN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15</a:t>
                      </a:r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分钟内到场</a:t>
                      </a:r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0034405"/>
                  </a:ext>
                </a:extLst>
              </a:tr>
              <a:tr h="414000">
                <a:tc rowSpan="4">
                  <a:txBody>
                    <a:bodyPr/>
                    <a:lstStyle/>
                    <a:p>
                      <a:pPr algn="ctr"/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质量提升目标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员工应急处置熟练度：</a:t>
                      </a: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30% → 95%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以上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1897397"/>
                  </a:ext>
                </a:extLst>
              </a:tr>
              <a:tr h="414000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2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离店宾客投诉率：结算相关投诉减少</a:t>
                      </a: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40%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8969319"/>
                  </a:ext>
                </a:extLst>
              </a:tr>
              <a:tr h="414000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2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服务标准化程度：</a:t>
                      </a: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r>
                        <a:rPr lang="zh-CN" altLang="en-US" sz="12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员工执行统一话术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4736686"/>
                  </a:ext>
                </a:extLst>
              </a:tr>
              <a:tr h="414000">
                <a:tc vMerge="1"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2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跨部门协同效率：账单争议发生率 → </a:t>
                      </a: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851448"/>
                  </a:ext>
                </a:extLst>
              </a:tr>
              <a:tr h="414000">
                <a:tc rowSpan="4">
                  <a:txBody>
                    <a:bodyPr/>
                    <a:lstStyle/>
                    <a:p>
                      <a:pPr algn="ctr"/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成本节约预期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2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降低客诉赔偿成本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4022604"/>
                  </a:ext>
                </a:extLst>
              </a:tr>
              <a:tr h="414000">
                <a:tc vMerge="1"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2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减少员工流失成本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6636923"/>
                  </a:ext>
                </a:extLst>
              </a:tr>
              <a:tr h="414000">
                <a:tc vMerge="1"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2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优化人力配置成本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0624036"/>
                  </a:ext>
                </a:extLst>
              </a:tr>
              <a:tr h="414000">
                <a:tc vMerge="1"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2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提高运营效率，减少无效工时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20003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977014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 rot="5400000">
            <a:off x="704305" y="25887"/>
            <a:ext cx="401442" cy="1848150"/>
            <a:chOff x="646308" y="4381500"/>
            <a:chExt cx="470502" cy="1848150"/>
          </a:xfrm>
        </p:grpSpPr>
        <p:sp>
          <p:nvSpPr>
            <p:cNvPr id="11" name="燕尾形 10"/>
            <p:cNvSpPr/>
            <p:nvPr/>
          </p:nvSpPr>
          <p:spPr>
            <a:xfrm rot="16200000">
              <a:off x="646308" y="4381500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2" name="燕尾形 11"/>
            <p:cNvSpPr/>
            <p:nvPr/>
          </p:nvSpPr>
          <p:spPr>
            <a:xfrm rot="16200000">
              <a:off x="646308" y="4725912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 rot="16200000">
              <a:off x="646308" y="5070324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4" name="燕尾形 13"/>
            <p:cNvSpPr/>
            <p:nvPr/>
          </p:nvSpPr>
          <p:spPr>
            <a:xfrm rot="16200000">
              <a:off x="646308" y="5414736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5" name="燕尾形 14"/>
            <p:cNvSpPr/>
            <p:nvPr/>
          </p:nvSpPr>
          <p:spPr>
            <a:xfrm rot="16200000">
              <a:off x="646308" y="5759148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975348" y="596019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accent6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05</a:t>
            </a:r>
            <a:endParaRPr lang="zh-CN" altLang="en-US" sz="4000" b="1" dirty="0">
              <a:solidFill>
                <a:schemeClr val="accent6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íṡlïde">
            <a:extLst>
              <a:ext uri="{FF2B5EF4-FFF2-40B4-BE49-F238E27FC236}">
                <a16:creationId xmlns:a16="http://schemas.microsoft.com/office/drawing/2014/main" id="{EFA03495-D530-4366-AD5D-614A346C14F6}"/>
              </a:ext>
            </a:extLst>
          </p:cNvPr>
          <p:cNvSpPr/>
          <p:nvPr/>
        </p:nvSpPr>
        <p:spPr>
          <a:xfrm rot="5400000">
            <a:off x="5094482" y="-530779"/>
            <a:ext cx="1777665" cy="8308427"/>
          </a:xfrm>
          <a:prstGeom prst="roundRect">
            <a:avLst/>
          </a:prstGeom>
          <a:solidFill>
            <a:schemeClr val="bg1"/>
          </a:solidFill>
          <a:ln w="212725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0" scaled="0"/>
            </a:gradFill>
          </a:ln>
          <a:effectLst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11610" y="3702214"/>
            <a:ext cx="2568780" cy="4648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3765">
              <a:lnSpc>
                <a:spcPct val="150000"/>
              </a:lnSpc>
              <a:buSzPct val="25000"/>
              <a:defRPr/>
            </a:pPr>
            <a:r>
              <a:rPr lang="en-US" altLang="zh-CN" dirty="0">
                <a:solidFill>
                  <a:srgbClr val="89C064"/>
                </a:solidFill>
                <a:cs typeface="+mn-ea"/>
                <a:sym typeface="+mn-lt"/>
              </a:rPr>
              <a:t>Summary and Motivation</a:t>
            </a: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F940A5E2-1151-EB71-5CA7-1F45A63E76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7367" y="2363305"/>
            <a:ext cx="7723960" cy="1281112"/>
          </a:xfrm>
        </p:spPr>
        <p:txBody>
          <a:bodyPr>
            <a:noAutofit/>
          </a:bodyPr>
          <a:lstStyle/>
          <a:p>
            <a:pPr algn="ctr"/>
            <a:r>
              <a:rPr lang="zh-CN" altLang="en-US" b="1" dirty="0">
                <a:solidFill>
                  <a:srgbClr val="00B050"/>
                </a:solidFill>
              </a:rPr>
              <a:t>总结与激励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819EC7B-5EBE-B767-4003-7EC31F84E8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2037" y="618298"/>
            <a:ext cx="1276283" cy="70788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7C28852-6307-C915-4A53-07BA2A7435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3115"/>
            <a:ext cx="12192000" cy="31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26058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animBg="1"/>
      <p:bldP spid="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D27DFB-B442-5354-5CA9-24806301E9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5D9B1EA-00B3-4691-73AD-A29891D9BD23}"/>
              </a:ext>
            </a:extLst>
          </p:cNvPr>
          <p:cNvSpPr txBox="1"/>
          <p:nvPr/>
        </p:nvSpPr>
        <p:spPr>
          <a:xfrm>
            <a:off x="1170897" y="343357"/>
            <a:ext cx="38845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B050"/>
                </a:solidFill>
              </a:rPr>
              <a:t>总结与激励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FF33CC5-F739-D33C-5522-0CB525CCC97A}"/>
              </a:ext>
            </a:extLst>
          </p:cNvPr>
          <p:cNvGrpSpPr/>
          <p:nvPr/>
        </p:nvGrpSpPr>
        <p:grpSpPr>
          <a:xfrm rot="5400000">
            <a:off x="496690" y="105687"/>
            <a:ext cx="201023" cy="925465"/>
            <a:chOff x="646308" y="4381500"/>
            <a:chExt cx="470502" cy="1848150"/>
          </a:xfrm>
        </p:grpSpPr>
        <p:sp>
          <p:nvSpPr>
            <p:cNvPr id="23" name="燕尾形 22">
              <a:extLst>
                <a:ext uri="{FF2B5EF4-FFF2-40B4-BE49-F238E27FC236}">
                  <a16:creationId xmlns:a16="http://schemas.microsoft.com/office/drawing/2014/main" id="{49AFBFFB-77B4-7022-41AB-39AA5C17BE10}"/>
                </a:ext>
              </a:extLst>
            </p:cNvPr>
            <p:cNvSpPr/>
            <p:nvPr/>
          </p:nvSpPr>
          <p:spPr>
            <a:xfrm rot="16200000">
              <a:off x="646308" y="4381500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4" name="燕尾形 23">
              <a:extLst>
                <a:ext uri="{FF2B5EF4-FFF2-40B4-BE49-F238E27FC236}">
                  <a16:creationId xmlns:a16="http://schemas.microsoft.com/office/drawing/2014/main" id="{D4B2821A-1198-E7C7-4159-4AA19FE1DCA6}"/>
                </a:ext>
              </a:extLst>
            </p:cNvPr>
            <p:cNvSpPr/>
            <p:nvPr/>
          </p:nvSpPr>
          <p:spPr>
            <a:xfrm rot="16200000">
              <a:off x="646308" y="4725912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5" name="燕尾形 24">
              <a:extLst>
                <a:ext uri="{FF2B5EF4-FFF2-40B4-BE49-F238E27FC236}">
                  <a16:creationId xmlns:a16="http://schemas.microsoft.com/office/drawing/2014/main" id="{8A1479F8-A2AA-E746-E930-3BE4BBE17575}"/>
                </a:ext>
              </a:extLst>
            </p:cNvPr>
            <p:cNvSpPr/>
            <p:nvPr/>
          </p:nvSpPr>
          <p:spPr>
            <a:xfrm rot="16200000">
              <a:off x="646308" y="5070324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0" name="燕尾形 39">
              <a:extLst>
                <a:ext uri="{FF2B5EF4-FFF2-40B4-BE49-F238E27FC236}">
                  <a16:creationId xmlns:a16="http://schemas.microsoft.com/office/drawing/2014/main" id="{DF746C9D-173E-EA77-AECF-CE90C5953030}"/>
                </a:ext>
              </a:extLst>
            </p:cNvPr>
            <p:cNvSpPr/>
            <p:nvPr/>
          </p:nvSpPr>
          <p:spPr>
            <a:xfrm rot="16200000">
              <a:off x="646308" y="5414736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1" name="燕尾形 40">
              <a:extLst>
                <a:ext uri="{FF2B5EF4-FFF2-40B4-BE49-F238E27FC236}">
                  <a16:creationId xmlns:a16="http://schemas.microsoft.com/office/drawing/2014/main" id="{742BD882-9DD5-292B-2406-E57E570990C9}"/>
                </a:ext>
              </a:extLst>
            </p:cNvPr>
            <p:cNvSpPr/>
            <p:nvPr/>
          </p:nvSpPr>
          <p:spPr>
            <a:xfrm rot="16200000">
              <a:off x="646308" y="5759148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F37D91E1-461E-3CC8-47B2-CAA31FFC03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3787" y="314989"/>
            <a:ext cx="1276283" cy="70788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4D61889-F16A-0C76-507B-5BF4D201EE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3115"/>
            <a:ext cx="12192000" cy="313311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42D20396-2274-446F-BB1E-AB8D4B18C1CE}"/>
              </a:ext>
            </a:extLst>
          </p:cNvPr>
          <p:cNvSpPr/>
          <p:nvPr/>
        </p:nvSpPr>
        <p:spPr>
          <a:xfrm>
            <a:off x="1170897" y="1228368"/>
            <a:ext cx="9710129" cy="3488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defRPr sz="1800" b="1">
                <a:solidFill>
                  <a:srgbClr val="FF9900"/>
                </a:solidFill>
              </a:defRPr>
            </a:pPr>
            <a:r>
              <a:rPr lang="en-US" altLang="zh-CN" dirty="0">
                <a:solidFill>
                  <a:schemeClr val="accent6"/>
                </a:solidFill>
              </a:rPr>
              <a:t>• </a:t>
            </a:r>
            <a:r>
              <a:rPr lang="zh-CN" altLang="en-US" dirty="0">
                <a:solidFill>
                  <a:schemeClr val="accent6"/>
                </a:solidFill>
              </a:rPr>
              <a:t>总结</a:t>
            </a:r>
          </a:p>
          <a:p>
            <a:pPr>
              <a:spcAft>
                <a:spcPts val="800"/>
              </a:spcAft>
              <a:defRPr sz="1600">
                <a:solidFill>
                  <a:srgbClr val="333333"/>
                </a:solidFill>
              </a:defRPr>
            </a:pPr>
            <a:r>
              <a:rPr lang="en-US" altLang="zh-CN" sz="2000" dirty="0"/>
              <a:t>12</a:t>
            </a:r>
            <a:r>
              <a:rPr lang="zh-CN" altLang="en-US" sz="2000" dirty="0"/>
              <a:t>月我们为</a:t>
            </a:r>
            <a:r>
              <a:rPr lang="en-US" altLang="zh-CN" sz="2000" dirty="0"/>
              <a:t>2025</a:t>
            </a:r>
            <a:r>
              <a:rPr lang="zh-CN" altLang="en-US" sz="2000" dirty="0"/>
              <a:t>年画上了圆满句号。</a:t>
            </a:r>
            <a:r>
              <a:rPr lang="en-US" altLang="zh-CN" sz="2000" dirty="0"/>
              <a:t>1</a:t>
            </a:r>
            <a:r>
              <a:rPr lang="zh-CN" altLang="en-US" sz="2000" dirty="0"/>
              <a:t>月是承前启后的关键月份，面对市场淡季，我们将工作重点从“应对高峰”转向 “打磨细节、夯实基础、提升体验”。</a:t>
            </a:r>
            <a:r>
              <a:rPr lang="zh-CN" altLang="en-US" dirty="0"/>
              <a:t>  </a:t>
            </a:r>
            <a:endParaRPr lang="en-US" altLang="zh-CN" dirty="0"/>
          </a:p>
          <a:p>
            <a:pPr>
              <a:spcAft>
                <a:spcPts val="800"/>
              </a:spcAft>
              <a:defRPr sz="1600">
                <a:solidFill>
                  <a:srgbClr val="333333"/>
                </a:solidFill>
              </a:defRPr>
            </a:pPr>
            <a:endParaRPr lang="zh-CN" altLang="en-US" dirty="0"/>
          </a:p>
          <a:p>
            <a:pPr>
              <a:spcAft>
                <a:spcPts val="800"/>
              </a:spcAft>
              <a:defRPr sz="1800" b="1">
                <a:solidFill>
                  <a:srgbClr val="FF9900"/>
                </a:solidFill>
              </a:defRPr>
            </a:pPr>
            <a:r>
              <a:rPr lang="en-US" altLang="zh-CN" dirty="0">
                <a:solidFill>
                  <a:schemeClr val="accent6"/>
                </a:solidFill>
              </a:rPr>
              <a:t>•</a:t>
            </a:r>
            <a:r>
              <a:rPr lang="zh-CN" altLang="en-US" dirty="0">
                <a:solidFill>
                  <a:schemeClr val="accent6"/>
                </a:solidFill>
              </a:rPr>
              <a:t>激励</a:t>
            </a:r>
          </a:p>
          <a:p>
            <a:pPr>
              <a:spcAft>
                <a:spcPts val="800"/>
              </a:spcAft>
              <a:defRPr sz="1600">
                <a:solidFill>
                  <a:srgbClr val="333333"/>
                </a:solidFill>
              </a:defRPr>
            </a:pPr>
            <a:r>
              <a:rPr lang="zh-CN" altLang="en-US" sz="1600" dirty="0"/>
              <a:t>感谢团队在年末的全力付出！下月，让我们聚焦于每一个服务触点，夯实运营基本功。我们的目标是：当市场回暖时，我们已经准备好以最佳状态，赢得每一位客人的认可。</a:t>
            </a:r>
            <a:endParaRPr lang="en-US" altLang="zh-CN" sz="1600" dirty="0"/>
          </a:p>
          <a:p>
            <a:pPr>
              <a:spcAft>
                <a:spcPts val="800"/>
              </a:spcAft>
              <a:defRPr sz="1600">
                <a:solidFill>
                  <a:srgbClr val="333333"/>
                </a:solidFill>
              </a:defRPr>
            </a:pPr>
            <a:endParaRPr lang="zh-CN" altLang="en-US" dirty="0">
              <a:solidFill>
                <a:schemeClr val="accent6"/>
              </a:solidFill>
            </a:endParaRPr>
          </a:p>
          <a:p>
            <a:pPr>
              <a:spcAft>
                <a:spcPts val="800"/>
              </a:spcAft>
              <a:defRPr sz="1800" b="1">
                <a:solidFill>
                  <a:srgbClr val="FF9900"/>
                </a:solidFill>
              </a:defRPr>
            </a:pPr>
            <a:r>
              <a:rPr lang="en-US" altLang="zh-CN" dirty="0">
                <a:solidFill>
                  <a:schemeClr val="accent6"/>
                </a:solidFill>
              </a:rPr>
              <a:t>• </a:t>
            </a:r>
            <a:r>
              <a:rPr lang="zh-CN" altLang="en-US" dirty="0">
                <a:solidFill>
                  <a:schemeClr val="accent6"/>
                </a:solidFill>
              </a:rPr>
              <a:t>感谢语</a:t>
            </a:r>
          </a:p>
          <a:p>
            <a:pPr>
              <a:spcAft>
                <a:spcPts val="800"/>
              </a:spcAft>
              <a:defRPr sz="1600">
                <a:solidFill>
                  <a:srgbClr val="333333"/>
                </a:solidFill>
              </a:defRPr>
            </a:pPr>
            <a:r>
              <a:rPr lang="en-US" altLang="zh-CN" dirty="0"/>
              <a:t> </a:t>
            </a:r>
            <a:r>
              <a:rPr lang="zh-CN" altLang="en-US" dirty="0"/>
              <a:t>感谢各位领导和同事的支持与配合！</a:t>
            </a:r>
          </a:p>
        </p:txBody>
      </p:sp>
    </p:spTree>
    <p:extLst>
      <p:ext uri="{BB962C8B-B14F-4D97-AF65-F5344CB8AC3E}">
        <p14:creationId xmlns:p14="http://schemas.microsoft.com/office/powerpoint/2010/main" val="328231374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59183" y="1625903"/>
            <a:ext cx="10476411" cy="33304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00B050"/>
                </a:solidFill>
                <a:cs typeface="+mn-ea"/>
                <a:sym typeface="+mn-lt"/>
              </a:rPr>
              <a:t>谢谢</a:t>
            </a:r>
            <a:endParaRPr lang="en-US" altLang="zh-CN" sz="3600" b="1" dirty="0">
              <a:solidFill>
                <a:srgbClr val="00B050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en-US" altLang="zh-CN" sz="3600" b="1" dirty="0">
              <a:solidFill>
                <a:srgbClr val="00B050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00B050"/>
                </a:solidFill>
                <a:cs typeface="+mn-ea"/>
                <a:sym typeface="+mn-lt"/>
              </a:rPr>
              <a:t>    持续的修炼自己！</a:t>
            </a:r>
            <a:endParaRPr lang="en-US" altLang="zh-CN" sz="3600" b="1" dirty="0">
              <a:solidFill>
                <a:srgbClr val="00B050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00B050"/>
                </a:solidFill>
                <a:cs typeface="+mn-ea"/>
                <a:sym typeface="+mn-lt"/>
              </a:rPr>
              <a:t>    致敬，最努力的我们！</a:t>
            </a:r>
            <a:endParaRPr lang="en-US" altLang="zh-CN" sz="3600" b="1" dirty="0">
              <a:solidFill>
                <a:srgbClr val="00B050"/>
              </a:solidFill>
              <a:cs typeface="+mn-ea"/>
              <a:sym typeface="+mn-lt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6DED4C1-97FC-670F-CF7B-3236D27FC1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3115"/>
            <a:ext cx="12192000" cy="31331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EFA42EE3-434D-4F5A-B4CC-53F8B8EDE6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3787" y="314989"/>
            <a:ext cx="1276283" cy="707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267859"/>
      </p:ext>
    </p:extLst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iṣ1iḍê">
            <a:extLst>
              <a:ext uri="{FF2B5EF4-FFF2-40B4-BE49-F238E27FC236}">
                <a16:creationId xmlns:a16="http://schemas.microsoft.com/office/drawing/2014/main" id="{14ED43BC-0D29-46CC-A515-8A460EFC3939}"/>
              </a:ext>
            </a:extLst>
          </p:cNvPr>
          <p:cNvSpPr/>
          <p:nvPr/>
        </p:nvSpPr>
        <p:spPr>
          <a:xfrm>
            <a:off x="9519093" y="1285662"/>
            <a:ext cx="2439105" cy="4568465"/>
          </a:xfrm>
          <a:prstGeom prst="roundRect">
            <a:avLst/>
          </a:prstGeom>
          <a:solidFill>
            <a:schemeClr val="bg1"/>
          </a:solidFill>
          <a:ln w="254000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0" scaled="0"/>
            </a:gradFill>
          </a:ln>
          <a:effectLst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cs typeface="+mn-ea"/>
              <a:sym typeface="+mn-lt"/>
            </a:endParaRPr>
          </a:p>
        </p:txBody>
      </p:sp>
      <p:sp>
        <p:nvSpPr>
          <p:cNvPr id="13" name="iṣ1iḍê">
            <a:extLst>
              <a:ext uri="{FF2B5EF4-FFF2-40B4-BE49-F238E27FC236}">
                <a16:creationId xmlns:a16="http://schemas.microsoft.com/office/drawing/2014/main" id="{0DD6FB1D-31CA-4E32-B62D-2E46443C0B3D}"/>
              </a:ext>
            </a:extLst>
          </p:cNvPr>
          <p:cNvSpPr/>
          <p:nvPr/>
        </p:nvSpPr>
        <p:spPr>
          <a:xfrm>
            <a:off x="7653733" y="1265309"/>
            <a:ext cx="2439105" cy="4568465"/>
          </a:xfrm>
          <a:prstGeom prst="roundRect">
            <a:avLst/>
          </a:prstGeom>
          <a:solidFill>
            <a:schemeClr val="bg1"/>
          </a:solidFill>
          <a:ln w="254000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0" scaled="0"/>
            </a:gradFill>
          </a:ln>
          <a:effectLst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cs typeface="+mn-ea"/>
              <a:sym typeface="+mn-lt"/>
            </a:endParaRPr>
          </a:p>
        </p:txBody>
      </p:sp>
      <p:sp>
        <p:nvSpPr>
          <p:cNvPr id="18" name="ïśḷïḍe">
            <a:extLst>
              <a:ext uri="{FF2B5EF4-FFF2-40B4-BE49-F238E27FC236}">
                <a16:creationId xmlns:a16="http://schemas.microsoft.com/office/drawing/2014/main" id="{B0465252-C0B5-4075-B1EE-BCC0EE3D8BA7}"/>
              </a:ext>
            </a:extLst>
          </p:cNvPr>
          <p:cNvSpPr/>
          <p:nvPr/>
        </p:nvSpPr>
        <p:spPr>
          <a:xfrm>
            <a:off x="5651579" y="1255562"/>
            <a:ext cx="2439105" cy="4568465"/>
          </a:xfrm>
          <a:prstGeom prst="roundRect">
            <a:avLst/>
          </a:prstGeom>
          <a:solidFill>
            <a:schemeClr val="bg1"/>
          </a:solidFill>
          <a:ln w="254000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0" scaled="0"/>
            </a:gradFill>
          </a:ln>
          <a:effectLst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cs typeface="+mn-ea"/>
              <a:sym typeface="+mn-lt"/>
            </a:endParaRPr>
          </a:p>
        </p:txBody>
      </p:sp>
      <p:sp>
        <p:nvSpPr>
          <p:cNvPr id="23" name="ïṥľîḋê">
            <a:extLst>
              <a:ext uri="{FF2B5EF4-FFF2-40B4-BE49-F238E27FC236}">
                <a16:creationId xmlns:a16="http://schemas.microsoft.com/office/drawing/2014/main" id="{2463894B-D8C2-4FB3-85E6-D6B035F9CBAA}"/>
              </a:ext>
            </a:extLst>
          </p:cNvPr>
          <p:cNvSpPr/>
          <p:nvPr/>
        </p:nvSpPr>
        <p:spPr>
          <a:xfrm>
            <a:off x="3730079" y="1231348"/>
            <a:ext cx="2439105" cy="4568465"/>
          </a:xfrm>
          <a:prstGeom prst="roundRect">
            <a:avLst/>
          </a:prstGeom>
          <a:solidFill>
            <a:schemeClr val="bg1"/>
          </a:solidFill>
          <a:ln w="254000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0" scaled="0"/>
            </a:gradFill>
          </a:ln>
          <a:effectLst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cs typeface="+mn-ea"/>
              <a:sym typeface="+mn-lt"/>
            </a:endParaRPr>
          </a:p>
        </p:txBody>
      </p:sp>
      <p:sp>
        <p:nvSpPr>
          <p:cNvPr id="41" name="íṡlïde">
            <a:extLst>
              <a:ext uri="{FF2B5EF4-FFF2-40B4-BE49-F238E27FC236}">
                <a16:creationId xmlns:a16="http://schemas.microsoft.com/office/drawing/2014/main" id="{E117E043-62C3-4C63-95C2-36E44E80A324}"/>
              </a:ext>
            </a:extLst>
          </p:cNvPr>
          <p:cNvSpPr/>
          <p:nvPr/>
        </p:nvSpPr>
        <p:spPr>
          <a:xfrm>
            <a:off x="1727925" y="1223749"/>
            <a:ext cx="2439105" cy="4568465"/>
          </a:xfrm>
          <a:prstGeom prst="roundRect">
            <a:avLst/>
          </a:prstGeom>
          <a:solidFill>
            <a:schemeClr val="bg1"/>
          </a:solidFill>
          <a:ln w="254000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0" scaled="0"/>
            </a:gradFill>
          </a:ln>
          <a:effectLst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cs typeface="+mn-ea"/>
              <a:sym typeface="+mn-lt"/>
            </a:endParaRPr>
          </a:p>
        </p:txBody>
      </p:sp>
      <p:cxnSp>
        <p:nvCxnSpPr>
          <p:cNvPr id="5" name="iṩlíḍe">
            <a:extLst>
              <a:ext uri="{FF2B5EF4-FFF2-40B4-BE49-F238E27FC236}">
                <a16:creationId xmlns:a16="http://schemas.microsoft.com/office/drawing/2014/main" id="{27340AC4-0F0A-433F-8859-1AB74ABB7175}"/>
              </a:ext>
            </a:extLst>
          </p:cNvPr>
          <p:cNvCxnSpPr>
            <a:cxnSpLocks/>
          </p:cNvCxnSpPr>
          <p:nvPr/>
        </p:nvCxnSpPr>
        <p:spPr>
          <a:xfrm>
            <a:off x="654302" y="1086757"/>
            <a:ext cx="1371600" cy="0"/>
          </a:xfrm>
          <a:prstGeom prst="line">
            <a:avLst/>
          </a:prstGeom>
          <a:ln w="76200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îṣlîḑe">
            <a:extLst>
              <a:ext uri="{FF2B5EF4-FFF2-40B4-BE49-F238E27FC236}">
                <a16:creationId xmlns:a16="http://schemas.microsoft.com/office/drawing/2014/main" id="{A37C5ADB-4B3E-42C5-89D3-F5B8430179C8}"/>
              </a:ext>
            </a:extLst>
          </p:cNvPr>
          <p:cNvSpPr txBox="1"/>
          <p:nvPr/>
        </p:nvSpPr>
        <p:spPr>
          <a:xfrm>
            <a:off x="387939" y="1285662"/>
            <a:ext cx="1015663" cy="295209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GB" sz="5400" b="1" dirty="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Contens</a:t>
            </a:r>
          </a:p>
        </p:txBody>
      </p:sp>
      <p:cxnSp>
        <p:nvCxnSpPr>
          <p:cNvPr id="9" name="i$1îḓe">
            <a:extLst>
              <a:ext uri="{FF2B5EF4-FFF2-40B4-BE49-F238E27FC236}">
                <a16:creationId xmlns:a16="http://schemas.microsoft.com/office/drawing/2014/main" id="{146D4037-6322-4E9D-914F-53AAA4A78852}"/>
              </a:ext>
            </a:extLst>
          </p:cNvPr>
          <p:cNvCxnSpPr>
            <a:cxnSpLocks/>
          </p:cNvCxnSpPr>
          <p:nvPr/>
        </p:nvCxnSpPr>
        <p:spPr>
          <a:xfrm>
            <a:off x="2189035" y="1079820"/>
            <a:ext cx="1773365" cy="0"/>
          </a:xfrm>
          <a:prstGeom prst="line">
            <a:avLst/>
          </a:prstGeom>
          <a:ln w="762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ï$ḷïḓê">
            <a:extLst>
              <a:ext uri="{FF2B5EF4-FFF2-40B4-BE49-F238E27FC236}">
                <a16:creationId xmlns:a16="http://schemas.microsoft.com/office/drawing/2014/main" id="{5E33AA22-17C7-47C7-8658-A3C6DC8298DF}"/>
              </a:ext>
            </a:extLst>
          </p:cNvPr>
          <p:cNvSpPr txBox="1"/>
          <p:nvPr/>
        </p:nvSpPr>
        <p:spPr>
          <a:xfrm>
            <a:off x="2165004" y="1396328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>
                <a:solidFill>
                  <a:schemeClr val="accent6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1" name="î$1îḋê">
            <a:extLst>
              <a:ext uri="{FF2B5EF4-FFF2-40B4-BE49-F238E27FC236}">
                <a16:creationId xmlns:a16="http://schemas.microsoft.com/office/drawing/2014/main" id="{9E7BB570-C051-4239-9B3E-5080DD22390C}"/>
              </a:ext>
            </a:extLst>
          </p:cNvPr>
          <p:cNvSpPr txBox="1"/>
          <p:nvPr/>
        </p:nvSpPr>
        <p:spPr>
          <a:xfrm>
            <a:off x="2025902" y="2073826"/>
            <a:ext cx="19955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B050"/>
                </a:solidFill>
              </a:rPr>
              <a:t>服务质量与客户反馈</a:t>
            </a:r>
            <a:endParaRPr lang="en-US" altLang="zh-CN" sz="2000" b="1" dirty="0">
              <a:solidFill>
                <a:srgbClr val="00B050"/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2" name="iślïḍe">
            <a:extLst>
              <a:ext uri="{FF2B5EF4-FFF2-40B4-BE49-F238E27FC236}">
                <a16:creationId xmlns:a16="http://schemas.microsoft.com/office/drawing/2014/main" id="{08352F37-FFD7-4F3F-B413-5029345107A2}"/>
              </a:ext>
            </a:extLst>
          </p:cNvPr>
          <p:cNvSpPr txBox="1"/>
          <p:nvPr/>
        </p:nvSpPr>
        <p:spPr>
          <a:xfrm>
            <a:off x="1663439" y="3998653"/>
            <a:ext cx="2248209" cy="299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3765">
              <a:lnSpc>
                <a:spcPct val="150000"/>
              </a:lnSpc>
              <a:buSzPct val="25000"/>
              <a:defRPr/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Service Quality and Customer Feedback</a:t>
            </a:r>
          </a:p>
        </p:txBody>
      </p:sp>
      <p:cxnSp>
        <p:nvCxnSpPr>
          <p:cNvPr id="14" name="i$ľidè">
            <a:extLst>
              <a:ext uri="{FF2B5EF4-FFF2-40B4-BE49-F238E27FC236}">
                <a16:creationId xmlns:a16="http://schemas.microsoft.com/office/drawing/2014/main" id="{9C4F5C36-D432-4948-934B-82F9D7446752}"/>
              </a:ext>
            </a:extLst>
          </p:cNvPr>
          <p:cNvCxnSpPr>
            <a:cxnSpLocks/>
          </p:cNvCxnSpPr>
          <p:nvPr/>
        </p:nvCxnSpPr>
        <p:spPr>
          <a:xfrm>
            <a:off x="6003188" y="1079820"/>
            <a:ext cx="1791652" cy="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iṧ1íďê">
            <a:extLst>
              <a:ext uri="{FF2B5EF4-FFF2-40B4-BE49-F238E27FC236}">
                <a16:creationId xmlns:a16="http://schemas.microsoft.com/office/drawing/2014/main" id="{9CA1321A-A5F4-4AA6-A1AA-31E754E42716}"/>
              </a:ext>
            </a:extLst>
          </p:cNvPr>
          <p:cNvSpPr txBox="1"/>
          <p:nvPr/>
        </p:nvSpPr>
        <p:spPr>
          <a:xfrm>
            <a:off x="6098013" y="1425882"/>
            <a:ext cx="8130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>
                <a:solidFill>
                  <a:schemeClr val="accent6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16" name="iŝḻídè">
            <a:extLst>
              <a:ext uri="{FF2B5EF4-FFF2-40B4-BE49-F238E27FC236}">
                <a16:creationId xmlns:a16="http://schemas.microsoft.com/office/drawing/2014/main" id="{3B07C5DE-9D8F-4E8A-872A-8F11146817B7}"/>
              </a:ext>
            </a:extLst>
          </p:cNvPr>
          <p:cNvSpPr txBox="1"/>
          <p:nvPr/>
        </p:nvSpPr>
        <p:spPr>
          <a:xfrm>
            <a:off x="6080094" y="2086532"/>
            <a:ext cx="1995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B050"/>
                </a:solidFill>
              </a:rPr>
              <a:t>核心行动计划表</a:t>
            </a:r>
            <a:endParaRPr lang="zh-CN" altLang="en-US" sz="2000" b="1" dirty="0">
              <a:solidFill>
                <a:srgbClr val="00B050"/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7" name="ïş1íḓê">
            <a:extLst>
              <a:ext uri="{FF2B5EF4-FFF2-40B4-BE49-F238E27FC236}">
                <a16:creationId xmlns:a16="http://schemas.microsoft.com/office/drawing/2014/main" id="{05FFEB35-AB20-43A7-899C-28BC5CE8AD88}"/>
              </a:ext>
            </a:extLst>
          </p:cNvPr>
          <p:cNvSpPr txBox="1"/>
          <p:nvPr/>
        </p:nvSpPr>
        <p:spPr>
          <a:xfrm>
            <a:off x="6096000" y="4043023"/>
            <a:ext cx="1672733" cy="299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3765">
              <a:lnSpc>
                <a:spcPct val="150000"/>
              </a:lnSpc>
              <a:buSzPct val="25000"/>
              <a:defRPr/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Core Action Plan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9" name="ïšḷïďé">
            <a:extLst>
              <a:ext uri="{FF2B5EF4-FFF2-40B4-BE49-F238E27FC236}">
                <a16:creationId xmlns:a16="http://schemas.microsoft.com/office/drawing/2014/main" id="{F1031773-CF02-40B2-B37E-5FC4C318A4FB}"/>
              </a:ext>
            </a:extLst>
          </p:cNvPr>
          <p:cNvCxnSpPr>
            <a:cxnSpLocks/>
          </p:cNvCxnSpPr>
          <p:nvPr/>
        </p:nvCxnSpPr>
        <p:spPr>
          <a:xfrm>
            <a:off x="7966709" y="1079820"/>
            <a:ext cx="1791652" cy="0"/>
          </a:xfrm>
          <a:prstGeom prst="line">
            <a:avLst/>
          </a:prstGeom>
          <a:ln w="76200">
            <a:solidFill>
              <a:srgbClr val="469F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íṡ1îḍè">
            <a:extLst>
              <a:ext uri="{FF2B5EF4-FFF2-40B4-BE49-F238E27FC236}">
                <a16:creationId xmlns:a16="http://schemas.microsoft.com/office/drawing/2014/main" id="{C2B3BE8F-7EA4-4915-968C-3FF31CB95F80}"/>
              </a:ext>
            </a:extLst>
          </p:cNvPr>
          <p:cNvSpPr txBox="1"/>
          <p:nvPr/>
        </p:nvSpPr>
        <p:spPr>
          <a:xfrm>
            <a:off x="8027593" y="1396328"/>
            <a:ext cx="8130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>
                <a:solidFill>
                  <a:schemeClr val="accent6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21" name="ïšľiḓé">
            <a:extLst>
              <a:ext uri="{FF2B5EF4-FFF2-40B4-BE49-F238E27FC236}">
                <a16:creationId xmlns:a16="http://schemas.microsoft.com/office/drawing/2014/main" id="{3A80E0CB-46D1-4EB3-9730-F80E7BA00946}"/>
              </a:ext>
            </a:extLst>
          </p:cNvPr>
          <p:cNvSpPr txBox="1"/>
          <p:nvPr/>
        </p:nvSpPr>
        <p:spPr>
          <a:xfrm>
            <a:off x="8097299" y="2095712"/>
            <a:ext cx="1995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B050"/>
                </a:solidFill>
              </a:rPr>
              <a:t>运营提升要点</a:t>
            </a:r>
          </a:p>
        </p:txBody>
      </p:sp>
      <p:sp>
        <p:nvSpPr>
          <p:cNvPr id="22" name="íṧļîdè">
            <a:extLst>
              <a:ext uri="{FF2B5EF4-FFF2-40B4-BE49-F238E27FC236}">
                <a16:creationId xmlns:a16="http://schemas.microsoft.com/office/drawing/2014/main" id="{B210F34C-46AC-48D5-B5C5-B4CB592AEE67}"/>
              </a:ext>
            </a:extLst>
          </p:cNvPr>
          <p:cNvSpPr txBox="1"/>
          <p:nvPr/>
        </p:nvSpPr>
        <p:spPr>
          <a:xfrm>
            <a:off x="8073845" y="4040227"/>
            <a:ext cx="199553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3765">
              <a:lnSpc>
                <a:spcPct val="150000"/>
              </a:lnSpc>
              <a:buSzPct val="25000"/>
              <a:defRPr/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Key Points for Operational Improvement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4" name="î$ľïḍe">
            <a:extLst>
              <a:ext uri="{FF2B5EF4-FFF2-40B4-BE49-F238E27FC236}">
                <a16:creationId xmlns:a16="http://schemas.microsoft.com/office/drawing/2014/main" id="{F83DC133-3817-4C54-85AE-3CE71C5DF8D8}"/>
              </a:ext>
            </a:extLst>
          </p:cNvPr>
          <p:cNvCxnSpPr>
            <a:cxnSpLocks/>
          </p:cNvCxnSpPr>
          <p:nvPr/>
        </p:nvCxnSpPr>
        <p:spPr>
          <a:xfrm>
            <a:off x="4067081" y="1079820"/>
            <a:ext cx="1773365" cy="0"/>
          </a:xfrm>
          <a:prstGeom prst="line">
            <a:avLst/>
          </a:prstGeom>
          <a:ln w="762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i$ḻíďé">
            <a:extLst>
              <a:ext uri="{FF2B5EF4-FFF2-40B4-BE49-F238E27FC236}">
                <a16:creationId xmlns:a16="http://schemas.microsoft.com/office/drawing/2014/main" id="{C234DA61-C0E7-464A-9AC3-41962E7C37E2}"/>
              </a:ext>
            </a:extLst>
          </p:cNvPr>
          <p:cNvSpPr txBox="1"/>
          <p:nvPr/>
        </p:nvSpPr>
        <p:spPr>
          <a:xfrm>
            <a:off x="4097786" y="1402785"/>
            <a:ext cx="8130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>
                <a:solidFill>
                  <a:schemeClr val="accent6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26" name="í$ļîḓê">
            <a:extLst>
              <a:ext uri="{FF2B5EF4-FFF2-40B4-BE49-F238E27FC236}">
                <a16:creationId xmlns:a16="http://schemas.microsoft.com/office/drawing/2014/main" id="{61C7B308-EEBE-43EC-9704-BB245B9CD3D1}"/>
              </a:ext>
            </a:extLst>
          </p:cNvPr>
          <p:cNvSpPr txBox="1"/>
          <p:nvPr/>
        </p:nvSpPr>
        <p:spPr>
          <a:xfrm>
            <a:off x="4158594" y="2049797"/>
            <a:ext cx="19955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B050"/>
                </a:solidFill>
              </a:rPr>
              <a:t>前厅运营效率评估</a:t>
            </a:r>
            <a:endParaRPr lang="zh-CN" altLang="en-US" sz="2000" b="1" dirty="0">
              <a:solidFill>
                <a:srgbClr val="00B050"/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27" name="íṣľiḑé">
            <a:extLst>
              <a:ext uri="{FF2B5EF4-FFF2-40B4-BE49-F238E27FC236}">
                <a16:creationId xmlns:a16="http://schemas.microsoft.com/office/drawing/2014/main" id="{CF3D08F0-6631-4F7F-B281-E2D3AF1B6E8B}"/>
              </a:ext>
            </a:extLst>
          </p:cNvPr>
          <p:cNvSpPr txBox="1"/>
          <p:nvPr/>
        </p:nvSpPr>
        <p:spPr>
          <a:xfrm>
            <a:off x="4076152" y="3997169"/>
            <a:ext cx="199553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3765">
              <a:lnSpc>
                <a:spcPct val="150000"/>
              </a:lnSpc>
              <a:buSzPct val="25000"/>
              <a:defRPr/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Evaluation of Front Office Operational Efficiency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65358" y="4305300"/>
            <a:ext cx="401442" cy="1848150"/>
            <a:chOff x="646308" y="4381500"/>
            <a:chExt cx="470502" cy="1848150"/>
          </a:xfrm>
        </p:grpSpPr>
        <p:sp>
          <p:nvSpPr>
            <p:cNvPr id="2" name="燕尾形 1"/>
            <p:cNvSpPr/>
            <p:nvPr/>
          </p:nvSpPr>
          <p:spPr>
            <a:xfrm rot="16200000">
              <a:off x="646308" y="4381500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燕尾形 29"/>
            <p:cNvSpPr/>
            <p:nvPr/>
          </p:nvSpPr>
          <p:spPr>
            <a:xfrm rot="16200000">
              <a:off x="646308" y="4725912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" name="燕尾形 30"/>
            <p:cNvSpPr/>
            <p:nvPr/>
          </p:nvSpPr>
          <p:spPr>
            <a:xfrm rot="16200000">
              <a:off x="646308" y="5070324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2" name="燕尾形 31"/>
            <p:cNvSpPr/>
            <p:nvPr/>
          </p:nvSpPr>
          <p:spPr>
            <a:xfrm rot="16200000">
              <a:off x="646308" y="5414736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3" name="燕尾形 32"/>
            <p:cNvSpPr/>
            <p:nvPr/>
          </p:nvSpPr>
          <p:spPr>
            <a:xfrm rot="16200000">
              <a:off x="646308" y="5759148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58F0D5A7-89DC-E6D0-F4E3-357ECCB231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8646" y="145764"/>
            <a:ext cx="1333547" cy="65812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964BBB7-148C-A818-F692-0AB928D126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3115"/>
            <a:ext cx="12192000" cy="313311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F6B81C66-3A48-6FDE-50B3-E5E00A37C0FF}"/>
              </a:ext>
            </a:extLst>
          </p:cNvPr>
          <p:cNvSpPr txBox="1"/>
          <p:nvPr/>
        </p:nvSpPr>
        <p:spPr>
          <a:xfrm>
            <a:off x="672186" y="542201"/>
            <a:ext cx="2599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009644"/>
                </a:solidFill>
              </a:rPr>
              <a:t>2026.01</a:t>
            </a:r>
            <a:endParaRPr lang="zh-CN" altLang="en-US" b="1" dirty="0">
              <a:solidFill>
                <a:srgbClr val="009644"/>
              </a:solidFill>
            </a:endParaRPr>
          </a:p>
        </p:txBody>
      </p:sp>
      <p:cxnSp>
        <p:nvCxnSpPr>
          <p:cNvPr id="34" name="î$ľïḍe">
            <a:extLst>
              <a:ext uri="{FF2B5EF4-FFF2-40B4-BE49-F238E27FC236}">
                <a16:creationId xmlns:a16="http://schemas.microsoft.com/office/drawing/2014/main" id="{548EFF77-4CE6-480F-8890-647311624D90}"/>
              </a:ext>
            </a:extLst>
          </p:cNvPr>
          <p:cNvCxnSpPr>
            <a:cxnSpLocks/>
          </p:cNvCxnSpPr>
          <p:nvPr/>
        </p:nvCxnSpPr>
        <p:spPr>
          <a:xfrm>
            <a:off x="9941432" y="1086757"/>
            <a:ext cx="1791652" cy="0"/>
          </a:xfrm>
          <a:prstGeom prst="line">
            <a:avLst/>
          </a:prstGeom>
          <a:ln w="762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íṡ1îḍè">
            <a:extLst>
              <a:ext uri="{FF2B5EF4-FFF2-40B4-BE49-F238E27FC236}">
                <a16:creationId xmlns:a16="http://schemas.microsoft.com/office/drawing/2014/main" id="{2CA65E92-52AA-4522-83EA-B1CAD49E6C6F}"/>
              </a:ext>
            </a:extLst>
          </p:cNvPr>
          <p:cNvSpPr txBox="1"/>
          <p:nvPr/>
        </p:nvSpPr>
        <p:spPr>
          <a:xfrm>
            <a:off x="10025545" y="1452702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>
                <a:solidFill>
                  <a:schemeClr val="accent6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05</a:t>
            </a:r>
          </a:p>
        </p:txBody>
      </p:sp>
      <p:sp>
        <p:nvSpPr>
          <p:cNvPr id="44" name="ïšľiḓé">
            <a:extLst>
              <a:ext uri="{FF2B5EF4-FFF2-40B4-BE49-F238E27FC236}">
                <a16:creationId xmlns:a16="http://schemas.microsoft.com/office/drawing/2014/main" id="{BFF8D069-5C9B-4FFF-B2D9-5C70AA1EF84E}"/>
              </a:ext>
            </a:extLst>
          </p:cNvPr>
          <p:cNvSpPr txBox="1"/>
          <p:nvPr/>
        </p:nvSpPr>
        <p:spPr>
          <a:xfrm>
            <a:off x="10012184" y="2055326"/>
            <a:ext cx="1995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B050"/>
                </a:solidFill>
              </a:rPr>
              <a:t>总结与激励</a:t>
            </a:r>
          </a:p>
        </p:txBody>
      </p:sp>
      <p:sp>
        <p:nvSpPr>
          <p:cNvPr id="45" name="íṧļîdè">
            <a:extLst>
              <a:ext uri="{FF2B5EF4-FFF2-40B4-BE49-F238E27FC236}">
                <a16:creationId xmlns:a16="http://schemas.microsoft.com/office/drawing/2014/main" id="{5781D048-7E8A-4412-BC44-1CD7B7F8C224}"/>
              </a:ext>
            </a:extLst>
          </p:cNvPr>
          <p:cNvSpPr txBox="1"/>
          <p:nvPr/>
        </p:nvSpPr>
        <p:spPr>
          <a:xfrm>
            <a:off x="10027145" y="4029421"/>
            <a:ext cx="1995539" cy="299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3765">
              <a:lnSpc>
                <a:spcPct val="150000"/>
              </a:lnSpc>
              <a:buSzPct val="25000"/>
              <a:defRPr/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Summary and Motivation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6258731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27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27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3" presetClass="entr" presetSubtype="27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3" presetClass="entr" presetSubtype="27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13" grpId="0" animBg="1"/>
      <p:bldP spid="18" grpId="0" animBg="1"/>
      <p:bldP spid="23" grpId="0" animBg="1"/>
      <p:bldP spid="41" grpId="0" animBg="1"/>
      <p:bldP spid="7" grpId="0"/>
      <p:bldP spid="10" grpId="0"/>
      <p:bldP spid="11" grpId="0"/>
      <p:bldP spid="12" grpId="0"/>
      <p:bldP spid="15" grpId="0"/>
      <p:bldP spid="16" grpId="0"/>
      <p:bldP spid="17" grpId="0"/>
      <p:bldP spid="20" grpId="0"/>
      <p:bldP spid="21" grpId="0"/>
      <p:bldP spid="22" grpId="0"/>
      <p:bldP spid="25" grpId="0"/>
      <p:bldP spid="26" grpId="0"/>
      <p:bldP spid="27" grpId="0"/>
      <p:bldP spid="43" grpId="0"/>
      <p:bldP spid="44" grpId="0"/>
      <p:bldP spid="4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 rot="5400000">
            <a:off x="704305" y="25887"/>
            <a:ext cx="401442" cy="1848150"/>
            <a:chOff x="646308" y="4381500"/>
            <a:chExt cx="470502" cy="1848150"/>
          </a:xfrm>
        </p:grpSpPr>
        <p:sp>
          <p:nvSpPr>
            <p:cNvPr id="11" name="燕尾形 10"/>
            <p:cNvSpPr/>
            <p:nvPr/>
          </p:nvSpPr>
          <p:spPr>
            <a:xfrm rot="16200000">
              <a:off x="646308" y="4381500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2" name="燕尾形 11"/>
            <p:cNvSpPr/>
            <p:nvPr/>
          </p:nvSpPr>
          <p:spPr>
            <a:xfrm rot="16200000">
              <a:off x="646308" y="4725912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 rot="16200000">
              <a:off x="646308" y="5070324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4" name="燕尾形 13"/>
            <p:cNvSpPr/>
            <p:nvPr/>
          </p:nvSpPr>
          <p:spPr>
            <a:xfrm rot="16200000">
              <a:off x="646308" y="5414736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5" name="燕尾形 14"/>
            <p:cNvSpPr/>
            <p:nvPr/>
          </p:nvSpPr>
          <p:spPr>
            <a:xfrm rot="16200000">
              <a:off x="646308" y="5759148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975348" y="596019"/>
            <a:ext cx="739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accent6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4000" b="1" dirty="0">
              <a:solidFill>
                <a:schemeClr val="accent6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íṡlïde">
            <a:extLst>
              <a:ext uri="{FF2B5EF4-FFF2-40B4-BE49-F238E27FC236}">
                <a16:creationId xmlns:a16="http://schemas.microsoft.com/office/drawing/2014/main" id="{EFA03495-D530-4366-AD5D-614A346C14F6}"/>
              </a:ext>
            </a:extLst>
          </p:cNvPr>
          <p:cNvSpPr/>
          <p:nvPr/>
        </p:nvSpPr>
        <p:spPr>
          <a:xfrm rot="5400000">
            <a:off x="5094482" y="-230704"/>
            <a:ext cx="1777665" cy="8308427"/>
          </a:xfrm>
          <a:prstGeom prst="roundRect">
            <a:avLst/>
          </a:prstGeom>
          <a:solidFill>
            <a:schemeClr val="bg1"/>
          </a:solidFill>
          <a:ln w="212725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0" scaled="0"/>
            </a:gradFill>
          </a:ln>
          <a:effectLst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34543" y="4083353"/>
            <a:ext cx="3897542" cy="4648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3765">
              <a:lnSpc>
                <a:spcPct val="150000"/>
              </a:lnSpc>
              <a:buSzPct val="25000"/>
              <a:defRPr/>
            </a:pPr>
            <a:r>
              <a:rPr lang="en-US" altLang="zh-CN" dirty="0">
                <a:solidFill>
                  <a:srgbClr val="89C064"/>
                </a:solidFill>
                <a:cs typeface="+mn-ea"/>
                <a:sym typeface="+mn-lt"/>
              </a:rPr>
              <a:t>Service Quality and Customer Feedback</a:t>
            </a: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F940A5E2-1151-EB71-5CA7-1F45A63E76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4472" y="2776008"/>
            <a:ext cx="8116812" cy="1281112"/>
          </a:xfrm>
        </p:spPr>
        <p:txBody>
          <a:bodyPr>
            <a:normAutofit/>
          </a:bodyPr>
          <a:lstStyle/>
          <a:p>
            <a:pPr algn="ctr"/>
            <a:r>
              <a:rPr lang="zh-CN" altLang="en-US" b="1" dirty="0">
                <a:solidFill>
                  <a:srgbClr val="00B050"/>
                </a:solidFill>
              </a:rPr>
              <a:t>服务质量与客户反馈</a:t>
            </a:r>
            <a:endParaRPr lang="en-US" altLang="zh-CN" sz="6600" b="1" dirty="0">
              <a:solidFill>
                <a:srgbClr val="00B050"/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A86B03E-77B7-07A7-A6D0-1D1A5063D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8646" y="145764"/>
            <a:ext cx="1333547" cy="65812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B79BB99-2D7C-7E8C-E3D1-0184BCBA7A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3115"/>
            <a:ext cx="12192000" cy="31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8352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animBg="1"/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E22498C-4B81-E69D-31B1-462AA270296A}"/>
              </a:ext>
            </a:extLst>
          </p:cNvPr>
          <p:cNvSpPr txBox="1"/>
          <p:nvPr/>
        </p:nvSpPr>
        <p:spPr>
          <a:xfrm>
            <a:off x="1010402" y="152993"/>
            <a:ext cx="61333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服务质量与客户反馈</a:t>
            </a:r>
            <a:endParaRPr lang="en-US" altLang="zh-CN" sz="2400" dirty="0">
              <a:solidFill>
                <a:srgbClr val="00B050"/>
              </a:solidFill>
              <a:latin typeface="Arial" panose="020B0604020202020204" pitchFamily="34" charset="0"/>
              <a:ea typeface="江西拙楷" panose="02010600040101010101" pitchFamily="2" charset="-122"/>
              <a:cs typeface="Arial" panose="020B0604020202020204" pitchFamily="34" charset="0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 rot="5400000">
            <a:off x="447158" y="-78906"/>
            <a:ext cx="201023" cy="925465"/>
            <a:chOff x="646308" y="4381500"/>
            <a:chExt cx="470502" cy="1848150"/>
          </a:xfrm>
        </p:grpSpPr>
        <p:sp>
          <p:nvSpPr>
            <p:cNvPr id="23" name="燕尾形 22"/>
            <p:cNvSpPr/>
            <p:nvPr/>
          </p:nvSpPr>
          <p:spPr>
            <a:xfrm rot="16200000">
              <a:off x="646308" y="4381500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4" name="燕尾形 23"/>
            <p:cNvSpPr/>
            <p:nvPr/>
          </p:nvSpPr>
          <p:spPr>
            <a:xfrm rot="16200000">
              <a:off x="646308" y="4725912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5" name="燕尾形 24"/>
            <p:cNvSpPr/>
            <p:nvPr/>
          </p:nvSpPr>
          <p:spPr>
            <a:xfrm rot="16200000">
              <a:off x="646308" y="5070324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0" name="燕尾形 39"/>
            <p:cNvSpPr/>
            <p:nvPr/>
          </p:nvSpPr>
          <p:spPr>
            <a:xfrm rot="16200000">
              <a:off x="646308" y="5414736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1" name="燕尾形 40"/>
            <p:cNvSpPr/>
            <p:nvPr/>
          </p:nvSpPr>
          <p:spPr>
            <a:xfrm rot="16200000">
              <a:off x="646308" y="5759148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9EA8EE77-3C93-4E54-B010-BB0A911E6242}"/>
              </a:ext>
            </a:extLst>
          </p:cNvPr>
          <p:cNvSpPr txBox="1"/>
          <p:nvPr/>
        </p:nvSpPr>
        <p:spPr>
          <a:xfrm>
            <a:off x="6136944" y="4914159"/>
            <a:ext cx="206892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点此输入内容或者复制您的内容在这里，通过复制您的文本后点此输入内容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A27F503C-F65A-4B83-864A-A5D5739AF9B5}"/>
              </a:ext>
            </a:extLst>
          </p:cNvPr>
          <p:cNvCxnSpPr/>
          <p:nvPr/>
        </p:nvCxnSpPr>
        <p:spPr>
          <a:xfrm>
            <a:off x="6251212" y="4811478"/>
            <a:ext cx="476581" cy="0"/>
          </a:xfrm>
          <a:prstGeom prst="line">
            <a:avLst/>
          </a:prstGeom>
          <a:ln w="25400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id="{5066920B-0D96-5E66-7D83-965BDCECF1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5899" y="264239"/>
            <a:ext cx="1333547" cy="65812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509A03A-9072-6951-8636-311BB5003A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3115"/>
            <a:ext cx="12192000" cy="313311"/>
          </a:xfrm>
          <a:prstGeom prst="rect">
            <a:avLst/>
          </a:prstGeom>
        </p:spPr>
      </p:pic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D58D46E8-1BBE-4612-9788-8670553F4E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7258298"/>
              </p:ext>
            </p:extLst>
          </p:nvPr>
        </p:nvGraphicFramePr>
        <p:xfrm>
          <a:off x="1580966" y="758914"/>
          <a:ext cx="8414682" cy="5283299"/>
        </p:xfrm>
        <a:graphic>
          <a:graphicData uri="http://schemas.openxmlformats.org/drawingml/2006/table">
            <a:tbl>
              <a:tblPr firstRow="1">
                <a:tableStyleId>{93296810-A885-4BE3-A3E7-6D5BEEA58F35}</a:tableStyleId>
              </a:tblPr>
              <a:tblGrid>
                <a:gridCol w="2506940">
                  <a:extLst>
                    <a:ext uri="{9D8B030D-6E8A-4147-A177-3AD203B41FA5}">
                      <a16:colId xmlns:a16="http://schemas.microsoft.com/office/drawing/2014/main" val="3947882601"/>
                    </a:ext>
                  </a:extLst>
                </a:gridCol>
                <a:gridCol w="5907742">
                  <a:extLst>
                    <a:ext uri="{9D8B030D-6E8A-4147-A177-3AD203B41FA5}">
                      <a16:colId xmlns:a16="http://schemas.microsoft.com/office/drawing/2014/main" val="1731666093"/>
                    </a:ext>
                  </a:extLst>
                </a:gridCol>
              </a:tblGrid>
              <a:tr h="707639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b="1" dirty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服务质量与客户反馈</a:t>
                      </a:r>
                      <a:endParaRPr lang="en-US" altLang="zh-CN" sz="20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江西拙楷" panose="02010600040101010101" pitchFamily="2" charset="-122"/>
                        <a:ea typeface="江西拙楷" panose="02010600040101010101" pitchFamily="2" charset="-122"/>
                        <a:cs typeface="+mn-ea"/>
                        <a:sym typeface="+mn-lt"/>
                      </a:endParaRPr>
                    </a:p>
                  </a:txBody>
                  <a:tcPr marL="4777" marR="4777" marT="4777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altLang="zh-CN" sz="20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江西拙楷" panose="02010600040101010101" pitchFamily="2" charset="-122"/>
                        <a:ea typeface="江西拙楷" panose="02010600040101010101" pitchFamily="2" charset="-122"/>
                        <a:cs typeface="+mn-ea"/>
                        <a:sym typeface="+mn-lt"/>
                      </a:endParaRPr>
                    </a:p>
                  </a:txBody>
                  <a:tcPr marL="4777" marR="4777" marT="4777" marB="0" anchor="ctr"/>
                </a:tc>
                <a:extLst>
                  <a:ext uri="{0D108BD9-81ED-4DB2-BD59-A6C34878D82A}">
                    <a16:rowId xmlns:a16="http://schemas.microsoft.com/office/drawing/2014/main" val="795275824"/>
                  </a:ext>
                </a:extLst>
              </a:tr>
              <a:tr h="660672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客户满意度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77" marR="4777" marT="477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前台员工效率高（平均入住办理时长约</a:t>
                      </a:r>
                      <a:r>
                        <a:rPr lang="en-US" altLang="zh-CN" sz="16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r>
                        <a:rPr lang="zh-CN" alt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分钟）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77" marR="4777" marT="4777" marB="0" anchor="ctr"/>
                </a:tc>
                <a:extLst>
                  <a:ext uri="{0D108BD9-81ED-4DB2-BD59-A6C34878D82A}">
                    <a16:rowId xmlns:a16="http://schemas.microsoft.com/office/drawing/2014/main" val="1761247705"/>
                  </a:ext>
                </a:extLst>
              </a:tr>
              <a:tr h="5592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CN" sz="1600" b="0" i="0" u="none" strike="noStrike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l" fontAlgn="ctr"/>
                      <a:r>
                        <a:rPr lang="zh-CN" alt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服务热情主动</a:t>
                      </a:r>
                      <a:endParaRPr lang="en-US" altLang="zh-CN" sz="1600" b="0" i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777" marR="4777" marT="4777" marB="0" anchor="ctr"/>
                </a:tc>
                <a:extLst>
                  <a:ext uri="{0D108BD9-81ED-4DB2-BD59-A6C34878D82A}">
                    <a16:rowId xmlns:a16="http://schemas.microsoft.com/office/drawing/2014/main" val="3423884759"/>
                  </a:ext>
                </a:extLst>
              </a:tr>
              <a:tr h="55928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algn="l" fontAlgn="ctr"/>
                      <a:r>
                        <a:rPr lang="zh-CN" alt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处理需求响应迅速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77" marR="4777" marT="4777" marB="0" anchor="ctr"/>
                </a:tc>
                <a:extLst>
                  <a:ext uri="{0D108BD9-81ED-4DB2-BD59-A6C34878D82A}">
                    <a16:rowId xmlns:a16="http://schemas.microsoft.com/office/drawing/2014/main" val="989707284"/>
                  </a:ext>
                </a:extLst>
              </a:tr>
              <a:tr h="5592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algn="l" fontAlgn="ctr"/>
                      <a:r>
                        <a:rPr lang="zh-CN" alt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投诉均已按</a:t>
                      </a:r>
                      <a:r>
                        <a:rPr lang="en-US" altLang="zh-CN" sz="16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</a:t>
                      </a:r>
                      <a:r>
                        <a:rPr lang="zh-CN" alt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分钟内响应、</a:t>
                      </a:r>
                      <a:r>
                        <a:rPr lang="en-US" altLang="zh-CN" sz="16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</a:t>
                      </a:r>
                      <a:r>
                        <a:rPr lang="zh-CN" alt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小时内闭环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77" marR="4777" marT="4777" marB="0" anchor="ctr"/>
                </a:tc>
                <a:extLst>
                  <a:ext uri="{0D108BD9-81ED-4DB2-BD59-A6C34878D82A}">
                    <a16:rowId xmlns:a16="http://schemas.microsoft.com/office/drawing/2014/main" val="4214951400"/>
                  </a:ext>
                </a:extLst>
              </a:tr>
              <a:tr h="559284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主要改进点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77" marR="4777" marT="4777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algn="l" fontAlgn="ctr"/>
                      <a:r>
                        <a:rPr lang="zh-CN" alt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客房内</a:t>
                      </a:r>
                      <a:r>
                        <a:rPr lang="en-US" altLang="zh-CN" sz="16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Wi-Fi</a:t>
                      </a:r>
                      <a:r>
                        <a:rPr lang="zh-CN" alt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信号在特定区域不稳定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77" marR="4777" marT="4777" marB="0" anchor="ctr"/>
                </a:tc>
                <a:extLst>
                  <a:ext uri="{0D108BD9-81ED-4DB2-BD59-A6C34878D82A}">
                    <a16:rowId xmlns:a16="http://schemas.microsoft.com/office/drawing/2014/main" val="3592075887"/>
                  </a:ext>
                </a:extLst>
              </a:tr>
              <a:tr h="5592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algn="l" fontAlgn="ctr"/>
                      <a:r>
                        <a:rPr lang="zh-CN" alt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客房差价存在疑问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77" marR="4777" marT="4777" marB="0" anchor="ctr"/>
                </a:tc>
                <a:extLst>
                  <a:ext uri="{0D108BD9-81ED-4DB2-BD59-A6C34878D82A}">
                    <a16:rowId xmlns:a16="http://schemas.microsoft.com/office/drawing/2014/main" val="1134237848"/>
                  </a:ext>
                </a:extLst>
              </a:tr>
              <a:tr h="55928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algn="l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空调效果不好</a:t>
                      </a:r>
                    </a:p>
                  </a:txBody>
                  <a:tcPr marL="4777" marR="4777" marT="4777" marB="0" anchor="ctr"/>
                </a:tc>
                <a:extLst>
                  <a:ext uri="{0D108BD9-81ED-4DB2-BD59-A6C34878D82A}">
                    <a16:rowId xmlns:a16="http://schemas.microsoft.com/office/drawing/2014/main" val="3515242970"/>
                  </a:ext>
                </a:extLst>
              </a:tr>
              <a:tr h="5592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algn="l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房间有异味</a:t>
                      </a:r>
                    </a:p>
                  </a:txBody>
                  <a:tcPr marL="4777" marR="4777" marT="4777" marB="0" anchor="ctr"/>
                </a:tc>
                <a:extLst>
                  <a:ext uri="{0D108BD9-81ED-4DB2-BD59-A6C34878D82A}">
                    <a16:rowId xmlns:a16="http://schemas.microsoft.com/office/drawing/2014/main" val="2863367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296951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01C818-D056-D88C-02C2-4CBA382FDD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A4FC7357-A37D-9DE3-4EDF-A01A5693EF82}"/>
              </a:ext>
            </a:extLst>
          </p:cNvPr>
          <p:cNvGrpSpPr/>
          <p:nvPr/>
        </p:nvGrpSpPr>
        <p:grpSpPr>
          <a:xfrm rot="5400000">
            <a:off x="704305" y="25887"/>
            <a:ext cx="401442" cy="1848150"/>
            <a:chOff x="646308" y="4381500"/>
            <a:chExt cx="470502" cy="1848150"/>
          </a:xfrm>
        </p:grpSpPr>
        <p:sp>
          <p:nvSpPr>
            <p:cNvPr id="11" name="燕尾形 10">
              <a:extLst>
                <a:ext uri="{FF2B5EF4-FFF2-40B4-BE49-F238E27FC236}">
                  <a16:creationId xmlns:a16="http://schemas.microsoft.com/office/drawing/2014/main" id="{981F9A4B-A99B-964D-8CD8-070009F307E2}"/>
                </a:ext>
              </a:extLst>
            </p:cNvPr>
            <p:cNvSpPr/>
            <p:nvPr/>
          </p:nvSpPr>
          <p:spPr>
            <a:xfrm rot="16200000">
              <a:off x="646308" y="4381500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2" name="燕尾形 11">
              <a:extLst>
                <a:ext uri="{FF2B5EF4-FFF2-40B4-BE49-F238E27FC236}">
                  <a16:creationId xmlns:a16="http://schemas.microsoft.com/office/drawing/2014/main" id="{071855C5-8DCD-C286-2EA9-1775BD101925}"/>
                </a:ext>
              </a:extLst>
            </p:cNvPr>
            <p:cNvSpPr/>
            <p:nvPr/>
          </p:nvSpPr>
          <p:spPr>
            <a:xfrm rot="16200000">
              <a:off x="646308" y="4725912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3" name="燕尾形 12">
              <a:extLst>
                <a:ext uri="{FF2B5EF4-FFF2-40B4-BE49-F238E27FC236}">
                  <a16:creationId xmlns:a16="http://schemas.microsoft.com/office/drawing/2014/main" id="{4B164077-F39C-194A-3E53-C7144D027345}"/>
                </a:ext>
              </a:extLst>
            </p:cNvPr>
            <p:cNvSpPr/>
            <p:nvPr/>
          </p:nvSpPr>
          <p:spPr>
            <a:xfrm rot="16200000">
              <a:off x="646308" y="5070324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4" name="燕尾形 13">
              <a:extLst>
                <a:ext uri="{FF2B5EF4-FFF2-40B4-BE49-F238E27FC236}">
                  <a16:creationId xmlns:a16="http://schemas.microsoft.com/office/drawing/2014/main" id="{2AB6B4DE-A5F2-AABA-AC29-9DE9C38C9804}"/>
                </a:ext>
              </a:extLst>
            </p:cNvPr>
            <p:cNvSpPr/>
            <p:nvPr/>
          </p:nvSpPr>
          <p:spPr>
            <a:xfrm rot="16200000">
              <a:off x="646308" y="5414736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5" name="燕尾形 14">
              <a:extLst>
                <a:ext uri="{FF2B5EF4-FFF2-40B4-BE49-F238E27FC236}">
                  <a16:creationId xmlns:a16="http://schemas.microsoft.com/office/drawing/2014/main" id="{09E40EC9-9A3A-7077-796D-BE295D209997}"/>
                </a:ext>
              </a:extLst>
            </p:cNvPr>
            <p:cNvSpPr/>
            <p:nvPr/>
          </p:nvSpPr>
          <p:spPr>
            <a:xfrm rot="16200000">
              <a:off x="646308" y="5759148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136CB7E-2272-0D07-A1A4-7F882E50C0B4}"/>
              </a:ext>
            </a:extLst>
          </p:cNvPr>
          <p:cNvSpPr txBox="1"/>
          <p:nvPr/>
        </p:nvSpPr>
        <p:spPr>
          <a:xfrm>
            <a:off x="1975348" y="596019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accent6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4000" b="1" dirty="0">
              <a:solidFill>
                <a:schemeClr val="accent6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íṡlïde">
            <a:extLst>
              <a:ext uri="{FF2B5EF4-FFF2-40B4-BE49-F238E27FC236}">
                <a16:creationId xmlns:a16="http://schemas.microsoft.com/office/drawing/2014/main" id="{161CA7D3-6AE9-D770-FBCA-5E1816FAE974}"/>
              </a:ext>
            </a:extLst>
          </p:cNvPr>
          <p:cNvSpPr/>
          <p:nvPr/>
        </p:nvSpPr>
        <p:spPr>
          <a:xfrm rot="5400000">
            <a:off x="5207167" y="-426844"/>
            <a:ext cx="1777665" cy="8308427"/>
          </a:xfrm>
          <a:prstGeom prst="roundRect">
            <a:avLst/>
          </a:prstGeom>
          <a:solidFill>
            <a:schemeClr val="bg1"/>
          </a:solidFill>
          <a:ln w="212725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0" scaled="0"/>
            </a:gradFill>
          </a:ln>
          <a:effectLst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FCBCB5A-6010-2EA4-2804-429DECC9D322}"/>
              </a:ext>
            </a:extLst>
          </p:cNvPr>
          <p:cNvSpPr txBox="1"/>
          <p:nvPr/>
        </p:nvSpPr>
        <p:spPr>
          <a:xfrm>
            <a:off x="3599660" y="3827147"/>
            <a:ext cx="4671407" cy="4648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3765">
              <a:lnSpc>
                <a:spcPct val="150000"/>
              </a:lnSpc>
              <a:buSzPct val="25000"/>
              <a:defRPr/>
            </a:pPr>
            <a:r>
              <a:rPr lang="en-US" altLang="zh-CN" dirty="0">
                <a:solidFill>
                  <a:srgbClr val="89C064"/>
                </a:solidFill>
                <a:cs typeface="+mn-ea"/>
                <a:sym typeface="+mn-lt"/>
              </a:rPr>
              <a:t>Evaluation of Front Office Operational Efficiency</a:t>
            </a: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E53420BA-C2A6-AFE4-7FD2-43F3E53F8A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5000" y="2402253"/>
            <a:ext cx="7180729" cy="1100710"/>
          </a:xfrm>
        </p:spPr>
        <p:txBody>
          <a:bodyPr>
            <a:noAutofit/>
          </a:bodyPr>
          <a:lstStyle/>
          <a:p>
            <a:pPr algn="ctr"/>
            <a:r>
              <a:rPr lang="zh-CN" altLang="en-US" b="1" dirty="0">
                <a:solidFill>
                  <a:srgbClr val="00B050"/>
                </a:solidFill>
              </a:rPr>
              <a:t>前厅运营效率评估</a:t>
            </a:r>
            <a:endParaRPr lang="zh-CN" altLang="en-US" sz="6600" b="1" dirty="0">
              <a:solidFill>
                <a:srgbClr val="00B050"/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B5331E9-0558-97DE-A490-BD4857FDB6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8646" y="145764"/>
            <a:ext cx="1333547" cy="65812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49BEEF7-CD87-9490-A7B1-3666158A23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3115"/>
            <a:ext cx="12192000" cy="31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44738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animBg="1"/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987C4B-F097-508F-C445-AF0E3A75B0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B584F66-8327-87DC-5891-EBD406404525}"/>
              </a:ext>
            </a:extLst>
          </p:cNvPr>
          <p:cNvSpPr txBox="1"/>
          <p:nvPr/>
        </p:nvSpPr>
        <p:spPr>
          <a:xfrm>
            <a:off x="1088816" y="143058"/>
            <a:ext cx="696149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B050"/>
                </a:solidFill>
              </a:rPr>
              <a:t>前厅运营效率评估</a:t>
            </a:r>
            <a:endParaRPr lang="zh-CN" altLang="en-US" sz="2400" dirty="0">
              <a:solidFill>
                <a:srgbClr val="00B050"/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1DE47C4-FF6A-0167-2DD5-3CC55DBBB64C}"/>
              </a:ext>
            </a:extLst>
          </p:cNvPr>
          <p:cNvGrpSpPr/>
          <p:nvPr/>
        </p:nvGrpSpPr>
        <p:grpSpPr>
          <a:xfrm rot="5400000">
            <a:off x="416248" y="-88841"/>
            <a:ext cx="201023" cy="925465"/>
            <a:chOff x="646308" y="4381500"/>
            <a:chExt cx="470502" cy="1848150"/>
          </a:xfrm>
        </p:grpSpPr>
        <p:sp>
          <p:nvSpPr>
            <p:cNvPr id="23" name="燕尾形 22">
              <a:extLst>
                <a:ext uri="{FF2B5EF4-FFF2-40B4-BE49-F238E27FC236}">
                  <a16:creationId xmlns:a16="http://schemas.microsoft.com/office/drawing/2014/main" id="{97A569F0-1023-E0E3-5D28-395C8C689ED0}"/>
                </a:ext>
              </a:extLst>
            </p:cNvPr>
            <p:cNvSpPr/>
            <p:nvPr/>
          </p:nvSpPr>
          <p:spPr>
            <a:xfrm rot="16200000">
              <a:off x="646308" y="4381500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4" name="燕尾形 23">
              <a:extLst>
                <a:ext uri="{FF2B5EF4-FFF2-40B4-BE49-F238E27FC236}">
                  <a16:creationId xmlns:a16="http://schemas.microsoft.com/office/drawing/2014/main" id="{F611537F-1DC9-4910-E751-8085EEA19188}"/>
                </a:ext>
              </a:extLst>
            </p:cNvPr>
            <p:cNvSpPr/>
            <p:nvPr/>
          </p:nvSpPr>
          <p:spPr>
            <a:xfrm rot="16200000">
              <a:off x="646308" y="4725912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5" name="燕尾形 24">
              <a:extLst>
                <a:ext uri="{FF2B5EF4-FFF2-40B4-BE49-F238E27FC236}">
                  <a16:creationId xmlns:a16="http://schemas.microsoft.com/office/drawing/2014/main" id="{5118A771-4382-FB41-42F4-A7BAB0E75D84}"/>
                </a:ext>
              </a:extLst>
            </p:cNvPr>
            <p:cNvSpPr/>
            <p:nvPr/>
          </p:nvSpPr>
          <p:spPr>
            <a:xfrm rot="16200000">
              <a:off x="646308" y="5070324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0" name="燕尾形 39">
              <a:extLst>
                <a:ext uri="{FF2B5EF4-FFF2-40B4-BE49-F238E27FC236}">
                  <a16:creationId xmlns:a16="http://schemas.microsoft.com/office/drawing/2014/main" id="{DDA25AA9-5A12-640A-7DC0-B9288695DB7E}"/>
                </a:ext>
              </a:extLst>
            </p:cNvPr>
            <p:cNvSpPr/>
            <p:nvPr/>
          </p:nvSpPr>
          <p:spPr>
            <a:xfrm rot="16200000">
              <a:off x="646308" y="5414736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1" name="燕尾形 40">
              <a:extLst>
                <a:ext uri="{FF2B5EF4-FFF2-40B4-BE49-F238E27FC236}">
                  <a16:creationId xmlns:a16="http://schemas.microsoft.com/office/drawing/2014/main" id="{4605C7AD-C4FE-3C2E-27DA-864AE27754D8}"/>
                </a:ext>
              </a:extLst>
            </p:cNvPr>
            <p:cNvSpPr/>
            <p:nvPr/>
          </p:nvSpPr>
          <p:spPr>
            <a:xfrm rot="16200000">
              <a:off x="646308" y="5759148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3F531D52-C35A-A9AC-3FF1-C94643FBBC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8646" y="145764"/>
            <a:ext cx="1333547" cy="65812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EAAC4E4-773E-6D85-3EC8-2B2B2E2316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3115"/>
            <a:ext cx="12192000" cy="313311"/>
          </a:xfrm>
          <a:prstGeom prst="rect">
            <a:avLst/>
          </a:prstGeom>
        </p:spPr>
      </p:pic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322BEA56-B16F-49DA-8B9F-AFE882FAFB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7175662"/>
              </p:ext>
            </p:extLst>
          </p:nvPr>
        </p:nvGraphicFramePr>
        <p:xfrm>
          <a:off x="1232647" y="867110"/>
          <a:ext cx="8414682" cy="4097255"/>
        </p:xfrm>
        <a:graphic>
          <a:graphicData uri="http://schemas.openxmlformats.org/drawingml/2006/table">
            <a:tbl>
              <a:tblPr firstRow="1">
                <a:tableStyleId>{93296810-A885-4BE3-A3E7-6D5BEEA58F35}</a:tableStyleId>
              </a:tblPr>
              <a:tblGrid>
                <a:gridCol w="2506940">
                  <a:extLst>
                    <a:ext uri="{9D8B030D-6E8A-4147-A177-3AD203B41FA5}">
                      <a16:colId xmlns:a16="http://schemas.microsoft.com/office/drawing/2014/main" val="3088703826"/>
                    </a:ext>
                  </a:extLst>
                </a:gridCol>
                <a:gridCol w="5907742">
                  <a:extLst>
                    <a:ext uri="{9D8B030D-6E8A-4147-A177-3AD203B41FA5}">
                      <a16:colId xmlns:a16="http://schemas.microsoft.com/office/drawing/2014/main" val="3376031504"/>
                    </a:ext>
                  </a:extLst>
                </a:gridCol>
              </a:tblGrid>
              <a:tr h="701714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前厅运营效率评估</a:t>
                      </a:r>
                      <a:endParaRPr lang="zh-CN" altLang="en-US" sz="1800" dirty="0">
                        <a:solidFill>
                          <a:schemeClr val="bg1">
                            <a:lumMod val="95000"/>
                          </a:schemeClr>
                        </a:solidFill>
                        <a:latin typeface="江西拙楷" panose="02010600040101010101" pitchFamily="2" charset="-122"/>
                        <a:ea typeface="江西拙楷" panose="02010600040101010101" pitchFamily="2" charset="-122"/>
                        <a:cs typeface="+mn-ea"/>
                        <a:sym typeface="+mn-lt"/>
                      </a:endParaRPr>
                    </a:p>
                  </a:txBody>
                  <a:tcPr marL="4777" marR="4777" marT="4777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altLang="zh-CN" sz="20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江西拙楷" panose="02010600040101010101" pitchFamily="2" charset="-122"/>
                        <a:ea typeface="江西拙楷" panose="02010600040101010101" pitchFamily="2" charset="-122"/>
                        <a:cs typeface="+mn-ea"/>
                        <a:sym typeface="+mn-lt"/>
                      </a:endParaRPr>
                    </a:p>
                  </a:txBody>
                  <a:tcPr marL="4777" marR="4777" marT="4777" marB="0" anchor="ctr"/>
                </a:tc>
                <a:extLst>
                  <a:ext uri="{0D108BD9-81ED-4DB2-BD59-A6C34878D82A}">
                    <a16:rowId xmlns:a16="http://schemas.microsoft.com/office/drawing/2014/main" val="22975918"/>
                  </a:ext>
                </a:extLst>
              </a:tr>
              <a:tr h="58463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房态信息准确率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77" marR="4777" marT="477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通过与客房部每日分享，确保房态同步准确率超</a:t>
                      </a:r>
                      <a:r>
                        <a:rPr lang="en-US" altLang="zh-CN" sz="16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99%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77" marR="4777" marT="4777" marB="0" anchor="ctr"/>
                </a:tc>
                <a:extLst>
                  <a:ext uri="{0D108BD9-81ED-4DB2-BD59-A6C34878D82A}">
                    <a16:rowId xmlns:a16="http://schemas.microsoft.com/office/drawing/2014/main" val="3635208361"/>
                  </a:ext>
                </a:extLst>
              </a:tr>
              <a:tr h="53876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服务一致性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77" marR="4777" marT="4777" marB="0" anchor="ctr"/>
                </a:tc>
                <a:tc>
                  <a:txBody>
                    <a:bodyPr/>
                    <a:lstStyle/>
                    <a:p>
                      <a:r>
                        <a:rPr lang="zh-CN" alt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新入职员工对复杂客户需求（如团队分账、特殊安排）的处理熟练度有待提高</a:t>
                      </a:r>
                      <a:endParaRPr lang="zh-CN" altLang="en-US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77" marR="4777" marT="4777" marB="0" anchor="ctr"/>
                </a:tc>
                <a:extLst>
                  <a:ext uri="{0D108BD9-81ED-4DB2-BD59-A6C34878D82A}">
                    <a16:rowId xmlns:a16="http://schemas.microsoft.com/office/drawing/2014/main" val="3159812960"/>
                  </a:ext>
                </a:extLst>
              </a:tr>
              <a:tr h="56411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设施维护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77" marR="4777" marT="4777" marB="0" anchor="ctr"/>
                </a:tc>
                <a:tc>
                  <a:txBody>
                    <a:bodyPr/>
                    <a:lstStyle/>
                    <a:p>
                      <a:r>
                        <a:rPr lang="zh-CN" alt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前台部分设备（如打印机、房卡制卡机）繁忙时故障高发期，需预防性维护</a:t>
                      </a:r>
                      <a:endParaRPr lang="zh-CN" altLang="en-US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77" marR="4777" marT="4777" marB="0" anchor="ctr"/>
                </a:tc>
                <a:extLst>
                  <a:ext uri="{0D108BD9-81ED-4DB2-BD59-A6C34878D82A}">
                    <a16:rowId xmlns:a16="http://schemas.microsoft.com/office/drawing/2014/main" val="526893692"/>
                  </a:ext>
                </a:extLst>
              </a:tr>
              <a:tr h="58946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成本控制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77" marR="4777" marT="4777" marB="0" anchor="ctr"/>
                </a:tc>
                <a:tc>
                  <a:txBody>
                    <a:bodyPr/>
                    <a:lstStyle/>
                    <a:p>
                      <a:r>
                        <a:rPr lang="zh-CN" alt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岁末年初，能耗（采暖）及易耗品（表单、打印耗材）成本有上升趋势</a:t>
                      </a:r>
                      <a:endParaRPr lang="zh-CN" altLang="en-US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77" marR="4777" marT="4777" marB="0" anchor="ctr"/>
                </a:tc>
                <a:extLst>
                  <a:ext uri="{0D108BD9-81ED-4DB2-BD59-A6C34878D82A}">
                    <a16:rowId xmlns:a16="http://schemas.microsoft.com/office/drawing/2014/main" val="2054222312"/>
                  </a:ext>
                </a:extLst>
              </a:tr>
              <a:tr h="5592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服务目标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77" marR="4777" marT="477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将</a:t>
                      </a:r>
                      <a:r>
                        <a:rPr lang="en-US" altLang="zh-CN" sz="16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OTA</a:t>
                      </a:r>
                      <a:r>
                        <a:rPr lang="zh-CN" alt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网络评分保持</a:t>
                      </a:r>
                      <a:r>
                        <a:rPr lang="en-US" altLang="zh-CN" sz="16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4.8</a:t>
                      </a:r>
                      <a:r>
                        <a:rPr lang="zh-CN" alt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分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77" marR="4777" marT="4777" marB="0" anchor="ctr"/>
                </a:tc>
                <a:extLst>
                  <a:ext uri="{0D108BD9-81ED-4DB2-BD59-A6C34878D82A}">
                    <a16:rowId xmlns:a16="http://schemas.microsoft.com/office/drawing/2014/main" val="463203299"/>
                  </a:ext>
                </a:extLst>
              </a:tr>
              <a:tr h="5592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系统管理</a:t>
                      </a:r>
                    </a:p>
                  </a:txBody>
                  <a:tcPr marL="4777" marR="4777" marT="477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将前台员工对酒店管理系统（</a:t>
                      </a:r>
                      <a:r>
                        <a:rPr lang="en-US" altLang="zh-CN" sz="16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PMS</a:t>
                      </a:r>
                      <a:r>
                        <a:rPr lang="zh-CN" alt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）全模块操作的考核通过率提升至</a:t>
                      </a:r>
                      <a:r>
                        <a:rPr lang="en-US" altLang="zh-CN" sz="16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95%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77" marR="4777" marT="4777" marB="0" anchor="ctr"/>
                </a:tc>
                <a:extLst>
                  <a:ext uri="{0D108BD9-81ED-4DB2-BD59-A6C34878D82A}">
                    <a16:rowId xmlns:a16="http://schemas.microsoft.com/office/drawing/2014/main" val="34333628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144873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A7495B-97FD-28BE-0883-7225957C4C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5568DB23-1FBF-0508-92C2-216F48C2F10A}"/>
              </a:ext>
            </a:extLst>
          </p:cNvPr>
          <p:cNvGrpSpPr/>
          <p:nvPr/>
        </p:nvGrpSpPr>
        <p:grpSpPr>
          <a:xfrm rot="5400000">
            <a:off x="704305" y="25887"/>
            <a:ext cx="401442" cy="1848150"/>
            <a:chOff x="646308" y="4381500"/>
            <a:chExt cx="470502" cy="1848150"/>
          </a:xfrm>
        </p:grpSpPr>
        <p:sp>
          <p:nvSpPr>
            <p:cNvPr id="11" name="燕尾形 10">
              <a:extLst>
                <a:ext uri="{FF2B5EF4-FFF2-40B4-BE49-F238E27FC236}">
                  <a16:creationId xmlns:a16="http://schemas.microsoft.com/office/drawing/2014/main" id="{5E5AADD7-523F-DFDB-10DD-F9B8D8BFC2C0}"/>
                </a:ext>
              </a:extLst>
            </p:cNvPr>
            <p:cNvSpPr/>
            <p:nvPr/>
          </p:nvSpPr>
          <p:spPr>
            <a:xfrm rot="16200000">
              <a:off x="646308" y="4381500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2" name="燕尾形 11">
              <a:extLst>
                <a:ext uri="{FF2B5EF4-FFF2-40B4-BE49-F238E27FC236}">
                  <a16:creationId xmlns:a16="http://schemas.microsoft.com/office/drawing/2014/main" id="{AFD6885C-5740-C820-AB42-203A2E169D2B}"/>
                </a:ext>
              </a:extLst>
            </p:cNvPr>
            <p:cNvSpPr/>
            <p:nvPr/>
          </p:nvSpPr>
          <p:spPr>
            <a:xfrm rot="16200000">
              <a:off x="646308" y="4725912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3" name="燕尾形 12">
              <a:extLst>
                <a:ext uri="{FF2B5EF4-FFF2-40B4-BE49-F238E27FC236}">
                  <a16:creationId xmlns:a16="http://schemas.microsoft.com/office/drawing/2014/main" id="{BB82B81F-2D1D-F140-D6B2-313CECA18EA9}"/>
                </a:ext>
              </a:extLst>
            </p:cNvPr>
            <p:cNvSpPr/>
            <p:nvPr/>
          </p:nvSpPr>
          <p:spPr>
            <a:xfrm rot="16200000">
              <a:off x="646308" y="5070324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4" name="燕尾形 13">
              <a:extLst>
                <a:ext uri="{FF2B5EF4-FFF2-40B4-BE49-F238E27FC236}">
                  <a16:creationId xmlns:a16="http://schemas.microsoft.com/office/drawing/2014/main" id="{0E614754-C262-0282-6C10-0761E48B0BE6}"/>
                </a:ext>
              </a:extLst>
            </p:cNvPr>
            <p:cNvSpPr/>
            <p:nvPr/>
          </p:nvSpPr>
          <p:spPr>
            <a:xfrm rot="16200000">
              <a:off x="646308" y="5414736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5" name="燕尾形 14">
              <a:extLst>
                <a:ext uri="{FF2B5EF4-FFF2-40B4-BE49-F238E27FC236}">
                  <a16:creationId xmlns:a16="http://schemas.microsoft.com/office/drawing/2014/main" id="{8510E7A9-BAB1-7345-C023-C7C5136F95FF}"/>
                </a:ext>
              </a:extLst>
            </p:cNvPr>
            <p:cNvSpPr/>
            <p:nvPr/>
          </p:nvSpPr>
          <p:spPr>
            <a:xfrm rot="16200000">
              <a:off x="646308" y="5759148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13F7F77-142F-5C6E-B072-71AF1E5644D0}"/>
              </a:ext>
            </a:extLst>
          </p:cNvPr>
          <p:cNvSpPr txBox="1"/>
          <p:nvPr/>
        </p:nvSpPr>
        <p:spPr>
          <a:xfrm>
            <a:off x="1975348" y="596019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accent6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4000" b="1" dirty="0">
              <a:solidFill>
                <a:schemeClr val="accent6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íṡlïde">
            <a:extLst>
              <a:ext uri="{FF2B5EF4-FFF2-40B4-BE49-F238E27FC236}">
                <a16:creationId xmlns:a16="http://schemas.microsoft.com/office/drawing/2014/main" id="{2C53DAA6-CF62-D9F3-8776-E934FD09C98E}"/>
              </a:ext>
            </a:extLst>
          </p:cNvPr>
          <p:cNvSpPr/>
          <p:nvPr/>
        </p:nvSpPr>
        <p:spPr>
          <a:xfrm rot="5400000">
            <a:off x="5240729" y="-426845"/>
            <a:ext cx="1777665" cy="8308427"/>
          </a:xfrm>
          <a:prstGeom prst="roundRect">
            <a:avLst/>
          </a:prstGeom>
          <a:solidFill>
            <a:schemeClr val="bg1"/>
          </a:solidFill>
          <a:ln w="212725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0" scaled="0"/>
            </a:gradFill>
          </a:ln>
          <a:effectLst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F6AD57-0397-005F-F50A-108496D79F63}"/>
              </a:ext>
            </a:extLst>
          </p:cNvPr>
          <p:cNvSpPr txBox="1"/>
          <p:nvPr/>
        </p:nvSpPr>
        <p:spPr>
          <a:xfrm>
            <a:off x="5088529" y="3823738"/>
            <a:ext cx="1736566" cy="4648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3765">
              <a:lnSpc>
                <a:spcPct val="150000"/>
              </a:lnSpc>
              <a:buSzPct val="25000"/>
              <a:defRPr/>
            </a:pPr>
            <a:r>
              <a:rPr lang="en-US" altLang="zh-CN" dirty="0">
                <a:solidFill>
                  <a:srgbClr val="89C064"/>
                </a:solidFill>
                <a:cs typeface="+mn-ea"/>
                <a:sym typeface="+mn-lt"/>
              </a:rPr>
              <a:t>Core Action Plan</a:t>
            </a: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91EF143D-21F7-4764-18C2-4E7C98EDE7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4653" y="2446257"/>
            <a:ext cx="7159182" cy="1281112"/>
          </a:xfrm>
        </p:spPr>
        <p:txBody>
          <a:bodyPr>
            <a:noAutofit/>
          </a:bodyPr>
          <a:lstStyle/>
          <a:p>
            <a:pPr algn="ctr"/>
            <a:r>
              <a:rPr lang="zh-CN" altLang="en-US" b="1" dirty="0">
                <a:solidFill>
                  <a:srgbClr val="00B050"/>
                </a:solidFill>
              </a:rPr>
              <a:t>核心行动计划表</a:t>
            </a:r>
            <a:endParaRPr lang="zh-CN" altLang="en-US" sz="6600" b="1" dirty="0">
              <a:solidFill>
                <a:srgbClr val="00B050"/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B957BEB-7C10-7CBB-756D-AFE512E2B4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8646" y="145764"/>
            <a:ext cx="1333547" cy="65812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7EE45FA-F4B5-5947-B84A-B84C3B7010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3115"/>
            <a:ext cx="12192000" cy="31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68565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animBg="1"/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EBE232-1A81-6780-FF62-3ABDF58B40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C4E2D89-F764-8982-F26F-E7000A840427}"/>
              </a:ext>
            </a:extLst>
          </p:cNvPr>
          <p:cNvSpPr txBox="1"/>
          <p:nvPr/>
        </p:nvSpPr>
        <p:spPr>
          <a:xfrm>
            <a:off x="1100075" y="176033"/>
            <a:ext cx="63093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B050"/>
                </a:solidFill>
              </a:rPr>
              <a:t>核心行动计划表</a:t>
            </a:r>
            <a:endParaRPr lang="zh-CN" altLang="en-US" sz="2400" dirty="0">
              <a:solidFill>
                <a:srgbClr val="00B050"/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A061B83-E3B1-3C82-BA59-6F0391B647E8}"/>
              </a:ext>
            </a:extLst>
          </p:cNvPr>
          <p:cNvGrpSpPr/>
          <p:nvPr/>
        </p:nvGrpSpPr>
        <p:grpSpPr>
          <a:xfrm rot="5400000">
            <a:off x="505655" y="-66432"/>
            <a:ext cx="201023" cy="925465"/>
            <a:chOff x="646308" y="4381500"/>
            <a:chExt cx="470502" cy="1848150"/>
          </a:xfrm>
        </p:grpSpPr>
        <p:sp>
          <p:nvSpPr>
            <p:cNvPr id="23" name="燕尾形 22">
              <a:extLst>
                <a:ext uri="{FF2B5EF4-FFF2-40B4-BE49-F238E27FC236}">
                  <a16:creationId xmlns:a16="http://schemas.microsoft.com/office/drawing/2014/main" id="{0980FEE0-5B97-7013-D0AE-3DD2D5A7E152}"/>
                </a:ext>
              </a:extLst>
            </p:cNvPr>
            <p:cNvSpPr/>
            <p:nvPr/>
          </p:nvSpPr>
          <p:spPr>
            <a:xfrm rot="16200000">
              <a:off x="646308" y="4381500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4" name="燕尾形 23">
              <a:extLst>
                <a:ext uri="{FF2B5EF4-FFF2-40B4-BE49-F238E27FC236}">
                  <a16:creationId xmlns:a16="http://schemas.microsoft.com/office/drawing/2014/main" id="{34109372-B21C-4BB1-0919-6915EDD87071}"/>
                </a:ext>
              </a:extLst>
            </p:cNvPr>
            <p:cNvSpPr/>
            <p:nvPr/>
          </p:nvSpPr>
          <p:spPr>
            <a:xfrm rot="16200000">
              <a:off x="646308" y="4725912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5" name="燕尾形 24">
              <a:extLst>
                <a:ext uri="{FF2B5EF4-FFF2-40B4-BE49-F238E27FC236}">
                  <a16:creationId xmlns:a16="http://schemas.microsoft.com/office/drawing/2014/main" id="{BD9916FC-23AC-4F03-B641-B5B63AC7E4D0}"/>
                </a:ext>
              </a:extLst>
            </p:cNvPr>
            <p:cNvSpPr/>
            <p:nvPr/>
          </p:nvSpPr>
          <p:spPr>
            <a:xfrm rot="16200000">
              <a:off x="646308" y="5070324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0" name="燕尾形 39">
              <a:extLst>
                <a:ext uri="{FF2B5EF4-FFF2-40B4-BE49-F238E27FC236}">
                  <a16:creationId xmlns:a16="http://schemas.microsoft.com/office/drawing/2014/main" id="{1EEEBFFA-67C6-919C-3469-1836E0DE50A9}"/>
                </a:ext>
              </a:extLst>
            </p:cNvPr>
            <p:cNvSpPr/>
            <p:nvPr/>
          </p:nvSpPr>
          <p:spPr>
            <a:xfrm rot="16200000">
              <a:off x="646308" y="5414736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1" name="燕尾形 40">
              <a:extLst>
                <a:ext uri="{FF2B5EF4-FFF2-40B4-BE49-F238E27FC236}">
                  <a16:creationId xmlns:a16="http://schemas.microsoft.com/office/drawing/2014/main" id="{93D9E458-88A3-DDF1-E967-50E5576DD48C}"/>
                </a:ext>
              </a:extLst>
            </p:cNvPr>
            <p:cNvSpPr/>
            <p:nvPr/>
          </p:nvSpPr>
          <p:spPr>
            <a:xfrm rot="16200000">
              <a:off x="646308" y="5759148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ABACB89B-9C7C-ECEE-C280-807E529C22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7185" y="102076"/>
            <a:ext cx="1072499" cy="53562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1D1DC22-AE5E-6C16-6547-40C4811D21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3115"/>
            <a:ext cx="12192000" cy="313311"/>
          </a:xfrm>
          <a:prstGeom prst="rect">
            <a:avLst/>
          </a:prstGeom>
        </p:spPr>
      </p:pic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D096D619-D4FC-3FB7-F54C-699EADEC58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9150048"/>
              </p:ext>
            </p:extLst>
          </p:nvPr>
        </p:nvGraphicFramePr>
        <p:xfrm>
          <a:off x="723969" y="828675"/>
          <a:ext cx="10587319" cy="53820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571556">
                  <a:extLst>
                    <a:ext uri="{9D8B030D-6E8A-4147-A177-3AD203B41FA5}">
                      <a16:colId xmlns:a16="http://schemas.microsoft.com/office/drawing/2014/main" val="569061498"/>
                    </a:ext>
                  </a:extLst>
                </a:gridCol>
                <a:gridCol w="3592301">
                  <a:extLst>
                    <a:ext uri="{9D8B030D-6E8A-4147-A177-3AD203B41FA5}">
                      <a16:colId xmlns:a16="http://schemas.microsoft.com/office/drawing/2014/main" val="2167975331"/>
                    </a:ext>
                  </a:extLst>
                </a:gridCol>
                <a:gridCol w="5423462">
                  <a:extLst>
                    <a:ext uri="{9D8B030D-6E8A-4147-A177-3AD203B41FA5}">
                      <a16:colId xmlns:a16="http://schemas.microsoft.com/office/drawing/2014/main" val="2844835871"/>
                    </a:ext>
                  </a:extLst>
                </a:gridCol>
              </a:tblGrid>
              <a:tr h="414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计划方向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相关举措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具体说明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213514"/>
                  </a:ext>
                </a:extLst>
              </a:tr>
              <a:tr h="414000">
                <a:tc rowSpan="6">
                  <a:txBody>
                    <a:bodyPr/>
                    <a:lstStyle/>
                    <a:p>
                      <a:pPr algn="ctr"/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en-US" altLang="zh-CN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GSM</a:t>
                      </a:r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团队计划</a:t>
                      </a:r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/>
                      <a:endParaRPr lang="en-US" altLang="zh-CN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/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构建协同平台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前厅</a:t>
                      </a: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客房</a:t>
                      </a: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工程”实时平台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9254088"/>
                  </a:ext>
                </a:extLst>
              </a:tr>
              <a:tr h="414000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/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标准化工单流转模板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546919"/>
                  </a:ext>
                </a:extLst>
              </a:tr>
              <a:tr h="414000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/>
                      <a:endParaRPr lang="en-US" altLang="zh-CN" sz="1200" kern="1200" dirty="0">
                        <a:solidFill>
                          <a:schemeClr val="dk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algn="l"/>
                      <a:r>
                        <a:rPr lang="zh-CN" altLang="en-US" sz="12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建立客诉处理机制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GSM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客诉协同群”跨部门协作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0512817"/>
                  </a:ext>
                </a:extLst>
              </a:tr>
              <a:tr h="414000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/>
                      <a:endParaRPr lang="zh-CN" altLang="en-US" sz="1200" kern="1200" dirty="0">
                        <a:solidFill>
                          <a:schemeClr val="dk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客诉处理标准化流程</a:t>
                      </a: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5661681"/>
                  </a:ext>
                </a:extLst>
              </a:tr>
              <a:tr h="414000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/>
                      <a:endParaRPr lang="en-US" altLang="zh-CN" sz="1200" kern="1200" dirty="0">
                        <a:solidFill>
                          <a:schemeClr val="dk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algn="l"/>
                      <a:r>
                        <a:rPr lang="zh-CN" altLang="en-US" sz="12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预期效果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客诉处理时长缩短</a:t>
                      </a: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50%</a:t>
                      </a:r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6798928"/>
                  </a:ext>
                </a:extLst>
              </a:tr>
              <a:tr h="414000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/>
                      <a:endParaRPr lang="zh-CN" altLang="en-US" sz="1200" kern="1200" dirty="0">
                        <a:solidFill>
                          <a:schemeClr val="dk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客人满意度提升至</a:t>
                      </a: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90%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以上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2262736"/>
                  </a:ext>
                </a:extLst>
              </a:tr>
              <a:tr h="414000">
                <a:tc rowSpan="6">
                  <a:txBody>
                    <a:bodyPr/>
                    <a:lstStyle/>
                    <a:p>
                      <a:pPr algn="ctr"/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en-US" altLang="zh-CN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FD</a:t>
                      </a:r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前台计划</a:t>
                      </a:r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/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/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制定</a:t>
                      </a:r>
                      <a:r>
                        <a:rPr lang="en-US" altLang="zh-CN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《FD</a:t>
                      </a:r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前台高效服务标准</a:t>
                      </a:r>
                      <a:r>
                        <a:rPr lang="en-US" altLang="zh-CN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建立“结算双复核”机制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1897397"/>
                  </a:ext>
                </a:extLst>
              </a:tr>
              <a:tr h="414000">
                <a:tc vMerge="1">
                  <a:txBody>
                    <a:bodyPr/>
                    <a:lstStyle/>
                    <a:p>
                      <a:pPr algn="l"/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/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员工自查 </a:t>
                      </a: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+ 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主管抽查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6583839"/>
                  </a:ext>
                </a:extLst>
              </a:tr>
              <a:tr h="414000">
                <a:tc vMerge="1">
                  <a:txBody>
                    <a:bodyPr/>
                    <a:lstStyle/>
                    <a:p>
                      <a:pPr algn="l"/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/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/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优化服务流程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入住办理时长控制在</a:t>
                      </a: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2.5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分钟内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8969319"/>
                  </a:ext>
                </a:extLst>
              </a:tr>
              <a:tr h="414000">
                <a:tc vMerge="1">
                  <a:txBody>
                    <a:bodyPr/>
                    <a:lstStyle/>
                    <a:p>
                      <a:pPr algn="l"/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/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出台</a:t>
                      </a: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客诉首接处理流程</a:t>
                      </a: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5557667"/>
                  </a:ext>
                </a:extLst>
              </a:tr>
              <a:tr h="414000">
                <a:tc vMerge="1">
                  <a:txBody>
                    <a:bodyPr/>
                    <a:lstStyle/>
                    <a:p>
                      <a:pPr algn="l"/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/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/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绩效考核优化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纳入技能认证、服务标准执行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4736686"/>
                  </a:ext>
                </a:extLst>
              </a:tr>
              <a:tr h="414000">
                <a:tc vMerge="1">
                  <a:txBody>
                    <a:bodyPr/>
                    <a:lstStyle/>
                    <a:p>
                      <a:pPr algn="l"/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/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与薪酬挂钩，激励员工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55583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889782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A58FE6-3811-474E-C0E0-B1CF8710D1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2E4BBC0-44F3-7C76-0693-4ACED129AD9C}"/>
              </a:ext>
            </a:extLst>
          </p:cNvPr>
          <p:cNvSpPr txBox="1"/>
          <p:nvPr/>
        </p:nvSpPr>
        <p:spPr>
          <a:xfrm>
            <a:off x="1100075" y="176033"/>
            <a:ext cx="43863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B050"/>
                </a:solidFill>
              </a:rPr>
              <a:t>核心行动计划表</a:t>
            </a:r>
            <a:endParaRPr lang="zh-CN" altLang="en-US" sz="2400" dirty="0">
              <a:solidFill>
                <a:srgbClr val="00B050"/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4522661-753C-DA11-658C-89F0E61D7980}"/>
              </a:ext>
            </a:extLst>
          </p:cNvPr>
          <p:cNvGrpSpPr/>
          <p:nvPr/>
        </p:nvGrpSpPr>
        <p:grpSpPr>
          <a:xfrm rot="5400000">
            <a:off x="505655" y="-66432"/>
            <a:ext cx="201023" cy="925465"/>
            <a:chOff x="646308" y="4381500"/>
            <a:chExt cx="470502" cy="1848150"/>
          </a:xfrm>
        </p:grpSpPr>
        <p:sp>
          <p:nvSpPr>
            <p:cNvPr id="23" name="燕尾形 22">
              <a:extLst>
                <a:ext uri="{FF2B5EF4-FFF2-40B4-BE49-F238E27FC236}">
                  <a16:creationId xmlns:a16="http://schemas.microsoft.com/office/drawing/2014/main" id="{DDE5DF4B-3CC4-6EAD-6685-6FF0382BC2C7}"/>
                </a:ext>
              </a:extLst>
            </p:cNvPr>
            <p:cNvSpPr/>
            <p:nvPr/>
          </p:nvSpPr>
          <p:spPr>
            <a:xfrm rot="16200000">
              <a:off x="646308" y="4381500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4" name="燕尾形 23">
              <a:extLst>
                <a:ext uri="{FF2B5EF4-FFF2-40B4-BE49-F238E27FC236}">
                  <a16:creationId xmlns:a16="http://schemas.microsoft.com/office/drawing/2014/main" id="{E6AEC95B-2762-8EB1-66CA-E622656CFF09}"/>
                </a:ext>
              </a:extLst>
            </p:cNvPr>
            <p:cNvSpPr/>
            <p:nvPr/>
          </p:nvSpPr>
          <p:spPr>
            <a:xfrm rot="16200000">
              <a:off x="646308" y="4725912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5" name="燕尾形 24">
              <a:extLst>
                <a:ext uri="{FF2B5EF4-FFF2-40B4-BE49-F238E27FC236}">
                  <a16:creationId xmlns:a16="http://schemas.microsoft.com/office/drawing/2014/main" id="{1BAC0FA2-784E-F243-2159-A235F1180C03}"/>
                </a:ext>
              </a:extLst>
            </p:cNvPr>
            <p:cNvSpPr/>
            <p:nvPr/>
          </p:nvSpPr>
          <p:spPr>
            <a:xfrm rot="16200000">
              <a:off x="646308" y="5070324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0" name="燕尾形 39">
              <a:extLst>
                <a:ext uri="{FF2B5EF4-FFF2-40B4-BE49-F238E27FC236}">
                  <a16:creationId xmlns:a16="http://schemas.microsoft.com/office/drawing/2014/main" id="{70125318-E0E6-9A86-8549-7FEE43000982}"/>
                </a:ext>
              </a:extLst>
            </p:cNvPr>
            <p:cNvSpPr/>
            <p:nvPr/>
          </p:nvSpPr>
          <p:spPr>
            <a:xfrm rot="16200000">
              <a:off x="646308" y="5414736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1" name="燕尾形 40">
              <a:extLst>
                <a:ext uri="{FF2B5EF4-FFF2-40B4-BE49-F238E27FC236}">
                  <a16:creationId xmlns:a16="http://schemas.microsoft.com/office/drawing/2014/main" id="{104AA56C-23CF-A7AE-0EB0-BA93881E078E}"/>
                </a:ext>
              </a:extLst>
            </p:cNvPr>
            <p:cNvSpPr/>
            <p:nvPr/>
          </p:nvSpPr>
          <p:spPr>
            <a:xfrm rot="16200000">
              <a:off x="646308" y="5759148"/>
              <a:ext cx="470502" cy="47050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D4E9D898-2ECD-2326-D621-AC1ED75F02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7185" y="102076"/>
            <a:ext cx="1072499" cy="53562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436EEAE-AD15-00A0-2469-57BBAFB4E0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3115"/>
            <a:ext cx="12192000" cy="313311"/>
          </a:xfrm>
          <a:prstGeom prst="rect">
            <a:avLst/>
          </a:prstGeom>
        </p:spPr>
      </p:pic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AD02E24F-2ABD-4A89-8A9D-76D77E4227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8405067"/>
              </p:ext>
            </p:extLst>
          </p:nvPr>
        </p:nvGraphicFramePr>
        <p:xfrm>
          <a:off x="723969" y="828675"/>
          <a:ext cx="10587319" cy="53820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552506">
                  <a:extLst>
                    <a:ext uri="{9D8B030D-6E8A-4147-A177-3AD203B41FA5}">
                      <a16:colId xmlns:a16="http://schemas.microsoft.com/office/drawing/2014/main" val="569061498"/>
                    </a:ext>
                  </a:extLst>
                </a:gridCol>
                <a:gridCol w="3438525">
                  <a:extLst>
                    <a:ext uri="{9D8B030D-6E8A-4147-A177-3AD203B41FA5}">
                      <a16:colId xmlns:a16="http://schemas.microsoft.com/office/drawing/2014/main" val="2167975331"/>
                    </a:ext>
                  </a:extLst>
                </a:gridCol>
                <a:gridCol w="5596288">
                  <a:extLst>
                    <a:ext uri="{9D8B030D-6E8A-4147-A177-3AD203B41FA5}">
                      <a16:colId xmlns:a16="http://schemas.microsoft.com/office/drawing/2014/main" val="2844835871"/>
                    </a:ext>
                  </a:extLst>
                </a:gridCol>
              </a:tblGrid>
              <a:tr h="414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计划方向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相关举措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具体说明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213514"/>
                  </a:ext>
                </a:extLst>
              </a:tr>
              <a:tr h="414000">
                <a:tc rowSpan="6">
                  <a:txBody>
                    <a:bodyPr/>
                    <a:lstStyle/>
                    <a:p>
                      <a:pPr algn="ctr"/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运营管理整改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/>
                      <a:endParaRPr lang="en-US" altLang="zh-CN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/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建立信息共享平台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整合前台</a:t>
                      </a: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PMS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系统数据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9254088"/>
                  </a:ext>
                </a:extLst>
              </a:tr>
              <a:tr h="414000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/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实现宾客信息实时同步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546919"/>
                  </a:ext>
                </a:extLst>
              </a:tr>
              <a:tr h="414000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/>
                      <a:endParaRPr lang="en-US" altLang="zh-CN" sz="1200" kern="1200" dirty="0">
                        <a:solidFill>
                          <a:schemeClr val="dk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algn="l"/>
                      <a:r>
                        <a:rPr lang="zh-CN" altLang="en-US" sz="12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提升应急处置能力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每月开展</a:t>
                      </a:r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次应急演练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0512817"/>
                  </a:ext>
                </a:extLst>
              </a:tr>
              <a:tr h="414000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/>
                      <a:endParaRPr lang="zh-CN" altLang="en-US" sz="1200" kern="1200" dirty="0">
                        <a:solidFill>
                          <a:schemeClr val="dk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制定系统故障应急预案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5661681"/>
                  </a:ext>
                </a:extLst>
              </a:tr>
              <a:tr h="414000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/>
                      <a:endParaRPr lang="en-US" altLang="zh-CN" sz="1200" kern="1200" dirty="0">
                        <a:solidFill>
                          <a:schemeClr val="dk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algn="l"/>
                      <a:r>
                        <a:rPr lang="zh-CN" altLang="en-US" sz="1200" kern="1200" dirty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数据化管理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建立运营数据看板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6798928"/>
                  </a:ext>
                </a:extLst>
              </a:tr>
              <a:tr h="414000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/>
                      <a:endParaRPr lang="zh-CN" altLang="en-US" sz="1200" kern="1200" dirty="0">
                        <a:solidFill>
                          <a:schemeClr val="dk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定期分析优化运营指标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2262736"/>
                  </a:ext>
                </a:extLst>
              </a:tr>
              <a:tr h="414000">
                <a:tc rowSpan="6">
                  <a:txBody>
                    <a:bodyPr/>
                    <a:lstStyle/>
                    <a:p>
                      <a:pPr algn="ctr"/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日常服务整改</a:t>
                      </a:r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/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/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统一服务标准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1897397"/>
                  </a:ext>
                </a:extLst>
              </a:tr>
              <a:tr h="414000">
                <a:tc vMerge="1">
                  <a:txBody>
                    <a:bodyPr/>
                    <a:lstStyle/>
                    <a:p>
                      <a:pPr algn="l"/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/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按岗位明确标准化话术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6583839"/>
                  </a:ext>
                </a:extLst>
              </a:tr>
              <a:tr h="414000">
                <a:tc vMerge="1">
                  <a:txBody>
                    <a:bodyPr/>
                    <a:lstStyle/>
                    <a:p>
                      <a:pPr algn="l"/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/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/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标准化交接班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建立标准化交接班流程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8969319"/>
                  </a:ext>
                </a:extLst>
              </a:tr>
              <a:tr h="414000">
                <a:tc vMerge="1">
                  <a:txBody>
                    <a:bodyPr/>
                    <a:lstStyle/>
                    <a:p>
                      <a:pPr algn="l"/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/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避免信息遗漏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5557667"/>
                  </a:ext>
                </a:extLst>
              </a:tr>
              <a:tr h="414000">
                <a:tc vMerge="1">
                  <a:txBody>
                    <a:bodyPr/>
                    <a:lstStyle/>
                    <a:p>
                      <a:pPr algn="l"/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/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/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主动服务培训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提升员工主动服务意识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4736686"/>
                  </a:ext>
                </a:extLst>
              </a:tr>
              <a:tr h="414000">
                <a:tc vMerge="1">
                  <a:txBody>
                    <a:bodyPr/>
                    <a:lstStyle/>
                    <a:p>
                      <a:pPr algn="l"/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/>
                      <a:endParaRPr lang="en-US" alt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100%</a:t>
                      </a:r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员工提供路线地图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55583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245740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2YyNDJkZGY5YmVlNDIxMTk3YzRlYTE5NWEyMjRhMzAifQ=="/>
  <p:tag name="ISLIDE.GUIDESSETTING" val="{&quot;Id&quot;:&quot;9689b7ac-1447-4a07-a281-6be1bf47c5ea&quot;,&quot;Name&quot;:&quot;觅知网要求&quot;,&quot;Kind&quot;:&quot;Custo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798886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lvwbee">
      <a:majorFont>
        <a:latin typeface="Aa粗圆 (非商业使用)"/>
        <a:ea typeface="Aa粗圆 (非商业使用)"/>
        <a:cs typeface=""/>
      </a:majorFont>
      <a:minorFont>
        <a:latin typeface="Aa粗圆 (非商业使用)"/>
        <a:ea typeface="Aa粗圆 (非商业使用)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2468</TotalTime>
  <Words>773</Words>
  <Application>Microsoft Office PowerPoint</Application>
  <PresentationFormat>宽屏</PresentationFormat>
  <Paragraphs>187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Aa粗圆 (非商业使用)</vt:lpstr>
      <vt:lpstr>等线</vt:lpstr>
      <vt:lpstr>江西拙楷</vt:lpstr>
      <vt:lpstr>宋体</vt:lpstr>
      <vt:lpstr>Arial</vt:lpstr>
      <vt:lpstr>Office 主题​​</vt:lpstr>
      <vt:lpstr> 前厅部 </vt:lpstr>
      <vt:lpstr>PowerPoint 演示文稿</vt:lpstr>
      <vt:lpstr>服务质量与客户反馈</vt:lpstr>
      <vt:lpstr>PowerPoint 演示文稿</vt:lpstr>
      <vt:lpstr>前厅运营效率评估</vt:lpstr>
      <vt:lpstr>PowerPoint 演示文稿</vt:lpstr>
      <vt:lpstr>核心行动计划表</vt:lpstr>
      <vt:lpstr>PowerPoint 演示文稿</vt:lpstr>
      <vt:lpstr>PowerPoint 演示文稿</vt:lpstr>
      <vt:lpstr>运营提升要点</vt:lpstr>
      <vt:lpstr>PowerPoint 演示文稿</vt:lpstr>
      <vt:lpstr>总结与激励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销售部经理年中总结</dc:title>
  <dc:creator>Front desk</dc:creator>
  <cp:lastModifiedBy>Lilith Zhong</cp:lastModifiedBy>
  <cp:revision>199</cp:revision>
  <dcterms:created xsi:type="dcterms:W3CDTF">2022-03-15T03:38:00Z</dcterms:created>
  <dcterms:modified xsi:type="dcterms:W3CDTF">2026-01-27T09:53:11Z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767651D0CA4D407DBE7D913CC65C8453</vt:lpwstr>
  </property>
  <property fmtid="{D5CDD505-2E9C-101B-9397-08002B2CF9AE}" pid="3" name="KSOProductBuildVer">
    <vt:lpwstr>2052-11.1.0.11636</vt:lpwstr>
  </property>
</Properties>
</file>