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13" r:id="rId2"/>
    <p:sldId id="314" r:id="rId3"/>
    <p:sldId id="315" r:id="rId4"/>
    <p:sldId id="259" r:id="rId5"/>
    <p:sldId id="260" r:id="rId6"/>
    <p:sldId id="262" r:id="rId7"/>
    <p:sldId id="287" r:id="rId8"/>
    <p:sldId id="292" r:id="rId9"/>
    <p:sldId id="326" r:id="rId10"/>
    <p:sldId id="263" r:id="rId11"/>
    <p:sldId id="264" r:id="rId12"/>
    <p:sldId id="265" r:id="rId13"/>
    <p:sldId id="282" r:id="rId14"/>
    <p:sldId id="327" r:id="rId15"/>
    <p:sldId id="299" r:id="rId16"/>
    <p:sldId id="300" r:id="rId17"/>
    <p:sldId id="331" r:id="rId18"/>
    <p:sldId id="306" r:id="rId19"/>
    <p:sldId id="301" r:id="rId20"/>
    <p:sldId id="335" r:id="rId21"/>
    <p:sldId id="336" r:id="rId22"/>
    <p:sldId id="337" r:id="rId23"/>
    <p:sldId id="338" r:id="rId24"/>
    <p:sldId id="339" r:id="rId25"/>
    <p:sldId id="340" r:id="rId26"/>
    <p:sldId id="290" r:id="rId27"/>
    <p:sldId id="34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9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2C2C2"/>
    <a:srgbClr val="E0E0E0"/>
    <a:srgbClr val="6F6F6F"/>
    <a:srgbClr val="DFC9EF"/>
    <a:srgbClr val="F5DDAD"/>
    <a:srgbClr val="BF9000"/>
    <a:srgbClr val="7C7C7C"/>
    <a:srgbClr val="DB9A8D"/>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92" d="100"/>
          <a:sy n="92" d="100"/>
        </p:scale>
        <p:origin x="144" y="336"/>
      </p:cViewPr>
      <p:guideLst>
        <p:guide orient="horz" pos="379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7D1889-D3A4-43CE-BE18-836AB9D436F2}" type="datetimeFigureOut">
              <a:rPr lang="zh-CN" altLang="en-US" smtClean="0"/>
              <a:t>2025/12/3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4FBC02-8C54-4E2D-ACAA-5974160632AA}" type="slidenum">
              <a:rPr lang="zh-CN" altLang="en-US" smtClean="0"/>
              <a:t>‹#›</a:t>
            </a:fld>
            <a:endParaRPr lang="zh-CN" altLang="en-US"/>
          </a:p>
        </p:txBody>
      </p:sp>
    </p:spTree>
    <p:extLst>
      <p:ext uri="{BB962C8B-B14F-4D97-AF65-F5344CB8AC3E}">
        <p14:creationId xmlns:p14="http://schemas.microsoft.com/office/powerpoint/2010/main" val="794641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a:t>
            </a:fld>
            <a:endParaRPr lang="zh-CN" altLang="en-US"/>
          </a:p>
        </p:txBody>
      </p:sp>
    </p:spTree>
    <p:extLst>
      <p:ext uri="{BB962C8B-B14F-4D97-AF65-F5344CB8AC3E}">
        <p14:creationId xmlns:p14="http://schemas.microsoft.com/office/powerpoint/2010/main" val="3239333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10</a:t>
            </a:fld>
            <a:endParaRPr lang="zh-CN" altLang="en-US"/>
          </a:p>
        </p:txBody>
      </p:sp>
    </p:spTree>
    <p:extLst>
      <p:ext uri="{BB962C8B-B14F-4D97-AF65-F5344CB8AC3E}">
        <p14:creationId xmlns:p14="http://schemas.microsoft.com/office/powerpoint/2010/main" val="1917516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11</a:t>
            </a:fld>
            <a:endParaRPr lang="zh-CN" altLang="en-US"/>
          </a:p>
        </p:txBody>
      </p:sp>
    </p:spTree>
    <p:extLst>
      <p:ext uri="{BB962C8B-B14F-4D97-AF65-F5344CB8AC3E}">
        <p14:creationId xmlns:p14="http://schemas.microsoft.com/office/powerpoint/2010/main" val="1866424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12</a:t>
            </a:fld>
            <a:endParaRPr lang="zh-CN" altLang="en-US"/>
          </a:p>
        </p:txBody>
      </p:sp>
    </p:spTree>
    <p:extLst>
      <p:ext uri="{BB962C8B-B14F-4D97-AF65-F5344CB8AC3E}">
        <p14:creationId xmlns:p14="http://schemas.microsoft.com/office/powerpoint/2010/main" val="2422429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13</a:t>
            </a:fld>
            <a:endParaRPr lang="zh-CN" altLang="en-US"/>
          </a:p>
        </p:txBody>
      </p:sp>
    </p:spTree>
    <p:extLst>
      <p:ext uri="{BB962C8B-B14F-4D97-AF65-F5344CB8AC3E}">
        <p14:creationId xmlns:p14="http://schemas.microsoft.com/office/powerpoint/2010/main" val="2935163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D57D0-FE87-DD6F-114E-E6345B25DE3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7C84DBE-85C0-DC0E-C387-4F75BF45BA3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867F5BC-8AF7-2C76-180A-41EA6919D7C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E59A8CC7-4787-7BB0-74BC-85B3FBCD13B2}"/>
              </a:ext>
            </a:extLst>
          </p:cNvPr>
          <p:cNvSpPr>
            <a:spLocks noGrp="1"/>
          </p:cNvSpPr>
          <p:nvPr>
            <p:ph type="sldNum" sz="quarter" idx="10"/>
          </p:nvPr>
        </p:nvSpPr>
        <p:spPr/>
        <p:txBody>
          <a:bodyPr/>
          <a:lstStyle/>
          <a:p>
            <a:fld id="{B64FBC02-8C54-4E2D-ACAA-5974160632AA}" type="slidenum">
              <a:rPr lang="zh-CN" altLang="en-US" smtClean="0"/>
              <a:t>14</a:t>
            </a:fld>
            <a:endParaRPr lang="zh-CN" altLang="en-US"/>
          </a:p>
        </p:txBody>
      </p:sp>
    </p:spTree>
    <p:extLst>
      <p:ext uri="{BB962C8B-B14F-4D97-AF65-F5344CB8AC3E}">
        <p14:creationId xmlns:p14="http://schemas.microsoft.com/office/powerpoint/2010/main" val="98141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15</a:t>
            </a:fld>
            <a:endParaRPr lang="zh-CN" altLang="en-US"/>
          </a:p>
        </p:txBody>
      </p:sp>
    </p:spTree>
    <p:extLst>
      <p:ext uri="{BB962C8B-B14F-4D97-AF65-F5344CB8AC3E}">
        <p14:creationId xmlns:p14="http://schemas.microsoft.com/office/powerpoint/2010/main" val="3959650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16</a:t>
            </a:fld>
            <a:endParaRPr lang="zh-CN" altLang="en-US"/>
          </a:p>
        </p:txBody>
      </p:sp>
    </p:spTree>
    <p:extLst>
      <p:ext uri="{BB962C8B-B14F-4D97-AF65-F5344CB8AC3E}">
        <p14:creationId xmlns:p14="http://schemas.microsoft.com/office/powerpoint/2010/main" val="2102993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4E007-F299-59D5-FFED-F4CB9019D4D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9A6D5A-B087-7C5E-88D2-4E41911B84B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C4F826-D854-CD98-6D33-8EF7639AA58E}"/>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CF733DA-5E6D-618B-B3B8-E16EC712D21C}"/>
              </a:ext>
            </a:extLst>
          </p:cNvPr>
          <p:cNvSpPr>
            <a:spLocks noGrp="1"/>
          </p:cNvSpPr>
          <p:nvPr>
            <p:ph type="sldNum" sz="quarter" idx="10"/>
          </p:nvPr>
        </p:nvSpPr>
        <p:spPr/>
        <p:txBody>
          <a:bodyPr/>
          <a:lstStyle/>
          <a:p>
            <a:fld id="{B64FBC02-8C54-4E2D-ACAA-5974160632AA}" type="slidenum">
              <a:rPr lang="zh-CN" altLang="en-US" smtClean="0"/>
              <a:t>17</a:t>
            </a:fld>
            <a:endParaRPr lang="zh-CN" altLang="en-US"/>
          </a:p>
        </p:txBody>
      </p:sp>
    </p:spTree>
    <p:extLst>
      <p:ext uri="{BB962C8B-B14F-4D97-AF65-F5344CB8AC3E}">
        <p14:creationId xmlns:p14="http://schemas.microsoft.com/office/powerpoint/2010/main" val="987884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18</a:t>
            </a:fld>
            <a:endParaRPr lang="zh-CN" altLang="en-US"/>
          </a:p>
        </p:txBody>
      </p:sp>
    </p:spTree>
    <p:extLst>
      <p:ext uri="{BB962C8B-B14F-4D97-AF65-F5344CB8AC3E}">
        <p14:creationId xmlns:p14="http://schemas.microsoft.com/office/powerpoint/2010/main" val="887577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19</a:t>
            </a:fld>
            <a:endParaRPr lang="zh-CN" altLang="en-US"/>
          </a:p>
        </p:txBody>
      </p:sp>
    </p:spTree>
    <p:extLst>
      <p:ext uri="{BB962C8B-B14F-4D97-AF65-F5344CB8AC3E}">
        <p14:creationId xmlns:p14="http://schemas.microsoft.com/office/powerpoint/2010/main" val="200208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2</a:t>
            </a:fld>
            <a:endParaRPr lang="zh-CN" altLang="en-US"/>
          </a:p>
        </p:txBody>
      </p:sp>
    </p:spTree>
    <p:extLst>
      <p:ext uri="{BB962C8B-B14F-4D97-AF65-F5344CB8AC3E}">
        <p14:creationId xmlns:p14="http://schemas.microsoft.com/office/powerpoint/2010/main" val="3942887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495B2-4D10-0D60-3250-71B47C435BD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86FC0C-6A83-CC5D-1CDA-D2B7DCFC540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786B745-429C-774B-8BE5-D84F064FE7F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07D0BAE-2064-9298-FDA2-08DD38EADEDD}"/>
              </a:ext>
            </a:extLst>
          </p:cNvPr>
          <p:cNvSpPr>
            <a:spLocks noGrp="1"/>
          </p:cNvSpPr>
          <p:nvPr>
            <p:ph type="sldNum" sz="quarter" idx="10"/>
          </p:nvPr>
        </p:nvSpPr>
        <p:spPr/>
        <p:txBody>
          <a:bodyPr/>
          <a:lstStyle/>
          <a:p>
            <a:fld id="{B64FBC02-8C54-4E2D-ACAA-5974160632AA}" type="slidenum">
              <a:rPr lang="zh-CN" altLang="en-US" smtClean="0"/>
              <a:t>20</a:t>
            </a:fld>
            <a:endParaRPr lang="zh-CN" altLang="en-US"/>
          </a:p>
        </p:txBody>
      </p:sp>
    </p:spTree>
    <p:extLst>
      <p:ext uri="{BB962C8B-B14F-4D97-AF65-F5344CB8AC3E}">
        <p14:creationId xmlns:p14="http://schemas.microsoft.com/office/powerpoint/2010/main" val="2923545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01EFE-80D0-27BC-6ED4-96D38D88FCD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C56B9BD-B0E6-CD9D-DFC6-36A4FCC90A0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D61F05-0E78-153F-293E-7B381E48812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081FC34-7B90-A5F9-C874-7397D84D7100}"/>
              </a:ext>
            </a:extLst>
          </p:cNvPr>
          <p:cNvSpPr>
            <a:spLocks noGrp="1"/>
          </p:cNvSpPr>
          <p:nvPr>
            <p:ph type="sldNum" sz="quarter" idx="10"/>
          </p:nvPr>
        </p:nvSpPr>
        <p:spPr/>
        <p:txBody>
          <a:bodyPr/>
          <a:lstStyle/>
          <a:p>
            <a:fld id="{B64FBC02-8C54-4E2D-ACAA-5974160632AA}" type="slidenum">
              <a:rPr lang="zh-CN" altLang="en-US" smtClean="0"/>
              <a:t>21</a:t>
            </a:fld>
            <a:endParaRPr lang="zh-CN" altLang="en-US"/>
          </a:p>
        </p:txBody>
      </p:sp>
    </p:spTree>
    <p:extLst>
      <p:ext uri="{BB962C8B-B14F-4D97-AF65-F5344CB8AC3E}">
        <p14:creationId xmlns:p14="http://schemas.microsoft.com/office/powerpoint/2010/main" val="681211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A3929-A788-4C0D-1281-BF496DC953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B6233F9-DADC-3DF2-8261-3D0778A0859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320341-2C31-9E6C-BA6D-817C5D607F5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ED4EE2EA-AA97-2413-3197-0DC5A4ACA763}"/>
              </a:ext>
            </a:extLst>
          </p:cNvPr>
          <p:cNvSpPr>
            <a:spLocks noGrp="1"/>
          </p:cNvSpPr>
          <p:nvPr>
            <p:ph type="sldNum" sz="quarter" idx="10"/>
          </p:nvPr>
        </p:nvSpPr>
        <p:spPr/>
        <p:txBody>
          <a:bodyPr/>
          <a:lstStyle/>
          <a:p>
            <a:fld id="{B64FBC02-8C54-4E2D-ACAA-5974160632AA}" type="slidenum">
              <a:rPr lang="zh-CN" altLang="en-US" smtClean="0"/>
              <a:t>22</a:t>
            </a:fld>
            <a:endParaRPr lang="zh-CN" altLang="en-US"/>
          </a:p>
        </p:txBody>
      </p:sp>
    </p:spTree>
    <p:extLst>
      <p:ext uri="{BB962C8B-B14F-4D97-AF65-F5344CB8AC3E}">
        <p14:creationId xmlns:p14="http://schemas.microsoft.com/office/powerpoint/2010/main" val="14095028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20B16-816B-97CF-E4B8-EC9F7BEAB0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5C485BA-CE59-CB5E-474A-6FB84516200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693732C-7DFB-3FFB-56E0-F234074180F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9A845DE-5D4F-FDF3-F41F-FF72589B2405}"/>
              </a:ext>
            </a:extLst>
          </p:cNvPr>
          <p:cNvSpPr>
            <a:spLocks noGrp="1"/>
          </p:cNvSpPr>
          <p:nvPr>
            <p:ph type="sldNum" sz="quarter" idx="10"/>
          </p:nvPr>
        </p:nvSpPr>
        <p:spPr/>
        <p:txBody>
          <a:bodyPr/>
          <a:lstStyle/>
          <a:p>
            <a:fld id="{B64FBC02-8C54-4E2D-ACAA-5974160632AA}" type="slidenum">
              <a:rPr lang="zh-CN" altLang="en-US" smtClean="0"/>
              <a:t>23</a:t>
            </a:fld>
            <a:endParaRPr lang="zh-CN" altLang="en-US"/>
          </a:p>
        </p:txBody>
      </p:sp>
    </p:spTree>
    <p:extLst>
      <p:ext uri="{BB962C8B-B14F-4D97-AF65-F5344CB8AC3E}">
        <p14:creationId xmlns:p14="http://schemas.microsoft.com/office/powerpoint/2010/main" val="2163532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7C111-F9B5-BF07-03ED-81E69088929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0809BF-40F6-68F8-2660-1698E3C542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B05D346-91CA-33A9-D020-8B9ACA426B7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CC8E18C-A4B5-6662-9430-1F80B382929B}"/>
              </a:ext>
            </a:extLst>
          </p:cNvPr>
          <p:cNvSpPr>
            <a:spLocks noGrp="1"/>
          </p:cNvSpPr>
          <p:nvPr>
            <p:ph type="sldNum" sz="quarter" idx="10"/>
          </p:nvPr>
        </p:nvSpPr>
        <p:spPr/>
        <p:txBody>
          <a:bodyPr/>
          <a:lstStyle/>
          <a:p>
            <a:fld id="{B64FBC02-8C54-4E2D-ACAA-5974160632AA}" type="slidenum">
              <a:rPr lang="zh-CN" altLang="en-US" smtClean="0"/>
              <a:t>24</a:t>
            </a:fld>
            <a:endParaRPr lang="zh-CN" altLang="en-US"/>
          </a:p>
        </p:txBody>
      </p:sp>
    </p:spTree>
    <p:extLst>
      <p:ext uri="{BB962C8B-B14F-4D97-AF65-F5344CB8AC3E}">
        <p14:creationId xmlns:p14="http://schemas.microsoft.com/office/powerpoint/2010/main" val="3177746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F5EF4-D783-21F8-DC73-A902439DAB3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A679352-23EF-C50E-9CF1-6B5F5749043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F4CC724-2AB4-95E5-1816-4437295A7BE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88905C6-9FD5-5A4E-6F9A-C5D0F83D0AA1}"/>
              </a:ext>
            </a:extLst>
          </p:cNvPr>
          <p:cNvSpPr>
            <a:spLocks noGrp="1"/>
          </p:cNvSpPr>
          <p:nvPr>
            <p:ph type="sldNum" sz="quarter" idx="10"/>
          </p:nvPr>
        </p:nvSpPr>
        <p:spPr/>
        <p:txBody>
          <a:bodyPr/>
          <a:lstStyle/>
          <a:p>
            <a:fld id="{B64FBC02-8C54-4E2D-ACAA-5974160632AA}" type="slidenum">
              <a:rPr lang="zh-CN" altLang="en-US" smtClean="0"/>
              <a:t>25</a:t>
            </a:fld>
            <a:endParaRPr lang="zh-CN" altLang="en-US"/>
          </a:p>
        </p:txBody>
      </p:sp>
    </p:spTree>
    <p:extLst>
      <p:ext uri="{BB962C8B-B14F-4D97-AF65-F5344CB8AC3E}">
        <p14:creationId xmlns:p14="http://schemas.microsoft.com/office/powerpoint/2010/main" val="1253825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26</a:t>
            </a:fld>
            <a:endParaRPr lang="zh-CN" altLang="en-US"/>
          </a:p>
        </p:txBody>
      </p:sp>
    </p:spTree>
    <p:extLst>
      <p:ext uri="{BB962C8B-B14F-4D97-AF65-F5344CB8AC3E}">
        <p14:creationId xmlns:p14="http://schemas.microsoft.com/office/powerpoint/2010/main" val="310144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C7B8A-73E3-282E-A90D-625D0C6B660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BDD094F-E674-E077-FCE6-ED14281917C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137ADC4-AFFC-5403-6C33-7CD6C06E9B4E}"/>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0AECD49-FDF1-9662-6335-EDCCFE73FD5B}"/>
              </a:ext>
            </a:extLst>
          </p:cNvPr>
          <p:cNvSpPr>
            <a:spLocks noGrp="1"/>
          </p:cNvSpPr>
          <p:nvPr>
            <p:ph type="sldNum" sz="quarter" idx="10"/>
          </p:nvPr>
        </p:nvSpPr>
        <p:spPr/>
        <p:txBody>
          <a:bodyPr/>
          <a:lstStyle/>
          <a:p>
            <a:fld id="{B64FBC02-8C54-4E2D-ACAA-5974160632AA}" type="slidenum">
              <a:rPr lang="zh-CN" altLang="en-US" smtClean="0"/>
              <a:t>27</a:t>
            </a:fld>
            <a:endParaRPr lang="zh-CN" altLang="en-US"/>
          </a:p>
        </p:txBody>
      </p:sp>
    </p:spTree>
    <p:extLst>
      <p:ext uri="{BB962C8B-B14F-4D97-AF65-F5344CB8AC3E}">
        <p14:creationId xmlns:p14="http://schemas.microsoft.com/office/powerpoint/2010/main" val="2670571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3</a:t>
            </a:fld>
            <a:endParaRPr lang="zh-CN" altLang="en-US"/>
          </a:p>
        </p:txBody>
      </p:sp>
    </p:spTree>
    <p:extLst>
      <p:ext uri="{BB962C8B-B14F-4D97-AF65-F5344CB8AC3E}">
        <p14:creationId xmlns:p14="http://schemas.microsoft.com/office/powerpoint/2010/main" val="3553092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4</a:t>
            </a:fld>
            <a:endParaRPr lang="zh-CN" altLang="en-US"/>
          </a:p>
        </p:txBody>
      </p:sp>
    </p:spTree>
    <p:extLst>
      <p:ext uri="{BB962C8B-B14F-4D97-AF65-F5344CB8AC3E}">
        <p14:creationId xmlns:p14="http://schemas.microsoft.com/office/powerpoint/2010/main" val="2621739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5</a:t>
            </a:fld>
            <a:endParaRPr lang="zh-CN" altLang="en-US"/>
          </a:p>
        </p:txBody>
      </p:sp>
    </p:spTree>
    <p:extLst>
      <p:ext uri="{BB962C8B-B14F-4D97-AF65-F5344CB8AC3E}">
        <p14:creationId xmlns:p14="http://schemas.microsoft.com/office/powerpoint/2010/main" val="2980022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6</a:t>
            </a:fld>
            <a:endParaRPr lang="zh-CN" altLang="en-US"/>
          </a:p>
        </p:txBody>
      </p:sp>
    </p:spTree>
    <p:extLst>
      <p:ext uri="{BB962C8B-B14F-4D97-AF65-F5344CB8AC3E}">
        <p14:creationId xmlns:p14="http://schemas.microsoft.com/office/powerpoint/2010/main" val="1534516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7</a:t>
            </a:fld>
            <a:endParaRPr lang="zh-CN" altLang="en-US"/>
          </a:p>
        </p:txBody>
      </p:sp>
    </p:spTree>
    <p:extLst>
      <p:ext uri="{BB962C8B-B14F-4D97-AF65-F5344CB8AC3E}">
        <p14:creationId xmlns:p14="http://schemas.microsoft.com/office/powerpoint/2010/main" val="210859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4FBC02-8C54-4E2D-ACAA-5974160632AA}" type="slidenum">
              <a:rPr lang="zh-CN" altLang="en-US" smtClean="0"/>
              <a:t>8</a:t>
            </a:fld>
            <a:endParaRPr lang="zh-CN" altLang="en-US"/>
          </a:p>
        </p:txBody>
      </p:sp>
    </p:spTree>
    <p:extLst>
      <p:ext uri="{BB962C8B-B14F-4D97-AF65-F5344CB8AC3E}">
        <p14:creationId xmlns:p14="http://schemas.microsoft.com/office/powerpoint/2010/main" val="2924203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036A2-5DB0-691E-460A-04EEDBCE7E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314BDA9-329C-754E-BD01-B4D258CB5B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EF7C55F-D0D7-6CC4-7661-C8543939B89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B0359E-8BE9-3ED3-8E96-ED2857310116}"/>
              </a:ext>
            </a:extLst>
          </p:cNvPr>
          <p:cNvSpPr>
            <a:spLocks noGrp="1"/>
          </p:cNvSpPr>
          <p:nvPr>
            <p:ph type="sldNum" sz="quarter" idx="10"/>
          </p:nvPr>
        </p:nvSpPr>
        <p:spPr/>
        <p:txBody>
          <a:bodyPr/>
          <a:lstStyle/>
          <a:p>
            <a:fld id="{B64FBC02-8C54-4E2D-ACAA-5974160632AA}" type="slidenum">
              <a:rPr lang="zh-CN" altLang="en-US" smtClean="0"/>
              <a:t>9</a:t>
            </a:fld>
            <a:endParaRPr lang="zh-CN" altLang="en-US"/>
          </a:p>
        </p:txBody>
      </p:sp>
    </p:spTree>
    <p:extLst>
      <p:ext uri="{BB962C8B-B14F-4D97-AF65-F5344CB8AC3E}">
        <p14:creationId xmlns:p14="http://schemas.microsoft.com/office/powerpoint/2010/main" val="2558038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EE5FC86-8A5C-4976-ABC0-83DFFAFFE3E9}" type="datetimeFigureOut">
              <a:rPr lang="zh-CN" altLang="en-US" smtClean="0"/>
              <a:t>2025/12/3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B7DBCB-AED1-4D88-A962-06AA2F365519}" type="slidenum">
              <a:rPr lang="zh-CN" altLang="en-US" smtClean="0"/>
              <a:t>‹#›</a:t>
            </a:fld>
            <a:endParaRPr lang="zh-CN" altLang="en-US"/>
          </a:p>
        </p:txBody>
      </p:sp>
    </p:spTree>
    <p:extLst>
      <p:ext uri="{BB962C8B-B14F-4D97-AF65-F5344CB8AC3E}">
        <p14:creationId xmlns:p14="http://schemas.microsoft.com/office/powerpoint/2010/main" val="43096788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E5FC86-8A5C-4976-ABC0-83DFFAFFE3E9}" type="datetimeFigureOut">
              <a:rPr lang="zh-CN" altLang="en-US" smtClean="0"/>
              <a:t>2025/12/3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B7DBCB-AED1-4D88-A962-06AA2F365519}" type="slidenum">
              <a:rPr lang="zh-CN" altLang="en-US" smtClean="0"/>
              <a:t>‹#›</a:t>
            </a:fld>
            <a:endParaRPr lang="zh-CN" altLang="en-US"/>
          </a:p>
        </p:txBody>
      </p:sp>
    </p:spTree>
    <p:extLst>
      <p:ext uri="{BB962C8B-B14F-4D97-AF65-F5344CB8AC3E}">
        <p14:creationId xmlns:p14="http://schemas.microsoft.com/office/powerpoint/2010/main" val="33446203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5FC86-8A5C-4976-ABC0-83DFFAFFE3E9}" type="datetimeFigureOut">
              <a:rPr lang="zh-CN" altLang="en-US" smtClean="0"/>
              <a:t>2025/12/3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B7DBCB-AED1-4D88-A962-06AA2F365519}" type="slidenum">
              <a:rPr lang="zh-CN" altLang="en-US" smtClean="0"/>
              <a:t>‹#›</a:t>
            </a:fld>
            <a:endParaRPr lang="zh-CN" altLang="en-US"/>
          </a:p>
        </p:txBody>
      </p:sp>
    </p:spTree>
    <p:extLst>
      <p:ext uri="{BB962C8B-B14F-4D97-AF65-F5344CB8AC3E}">
        <p14:creationId xmlns:p14="http://schemas.microsoft.com/office/powerpoint/2010/main" val="2234209103"/>
      </p:ext>
    </p:extLst>
  </p:cSld>
  <p:clrMap bg1="lt1" tx1="dk1" bg2="lt2" tx2="dk2" accent1="accent1" accent2="accent2" accent3="accent3" accent4="accent4" accent5="accent5" accent6="accent6" hlink="hlink" folHlink="folHlink"/>
  <p:sldLayoutIdLst>
    <p:sldLayoutId id="2147483649" r:id="rId1"/>
    <p:sldLayoutId id="2147483655" r:id="rId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tmp"/></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0" y="1485708"/>
            <a:ext cx="10515600" cy="2325021"/>
          </a:xfrm>
          <a:prstGeom prst="rect">
            <a:avLst/>
          </a:prstGeom>
          <a:gradFill>
            <a:gsLst>
              <a:gs pos="0">
                <a:srgbClr val="3398E6"/>
              </a:gs>
              <a:gs pos="100000">
                <a:srgbClr val="B0D00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31413" y="1171712"/>
            <a:ext cx="2967479" cy="2277547"/>
          </a:xfrm>
          <a:prstGeom prst="rect">
            <a:avLst/>
          </a:prstGeom>
          <a:noFill/>
        </p:spPr>
        <p:txBody>
          <a:bodyPr wrap="none" rtlCol="0">
            <a:spAutoFit/>
          </a:bodyPr>
          <a:lstStyle/>
          <a:p>
            <a:pPr defTabSz="1218804">
              <a:defRPr/>
            </a:pPr>
            <a:r>
              <a:rPr lang="zh-CN" altLang="en-US" sz="5400" b="1" kern="0" dirty="0">
                <a:solidFill>
                  <a:schemeClr val="tx1">
                    <a:lumMod val="85000"/>
                    <a:lumOff val="15000"/>
                  </a:schemeClr>
                </a:solidFill>
                <a:latin typeface="微软雅黑" panose="020B0503020204020204" pitchFamily="34" charset="-122"/>
                <a:ea typeface="幼圆" panose="02010509060101010101" pitchFamily="49" charset="-122"/>
              </a:rPr>
              <a:t>  </a:t>
            </a:r>
            <a:endParaRPr lang="en-US" altLang="zh-CN" sz="5400" b="1" kern="0" dirty="0">
              <a:solidFill>
                <a:schemeClr val="tx1">
                  <a:lumMod val="85000"/>
                  <a:lumOff val="15000"/>
                </a:schemeClr>
              </a:solidFill>
              <a:latin typeface="微软雅黑" panose="020B0503020204020204" pitchFamily="34" charset="-122"/>
              <a:ea typeface="幼圆" panose="02010509060101010101" pitchFamily="49" charset="-122"/>
            </a:endParaRPr>
          </a:p>
          <a:p>
            <a:r>
              <a:rPr lang="en-US" altLang="zh-CN" sz="8800" b="1" dirty="0">
                <a:solidFill>
                  <a:schemeClr val="bg1"/>
                </a:solidFill>
                <a:latin typeface="微软雅黑" panose="020B0503020204020204" pitchFamily="34" charset="-122"/>
                <a:ea typeface="幼圆" panose="02010509060101010101" pitchFamily="49" charset="-122"/>
                <a:cs typeface="Kartika" panose="02020503030404060203" pitchFamily="18" charset="0"/>
              </a:rPr>
              <a:t>2026</a:t>
            </a:r>
          </a:p>
        </p:txBody>
      </p:sp>
      <p:sp>
        <p:nvSpPr>
          <p:cNvPr id="18" name="文本框 17"/>
          <p:cNvSpPr txBox="1"/>
          <p:nvPr/>
        </p:nvSpPr>
        <p:spPr>
          <a:xfrm flipH="1">
            <a:off x="331413" y="4356629"/>
            <a:ext cx="6678431" cy="1015663"/>
          </a:xfrm>
          <a:prstGeom prst="rect">
            <a:avLst/>
          </a:prstGeom>
          <a:noFill/>
        </p:spPr>
        <p:txBody>
          <a:bodyPr wrap="none" rtlCol="0">
            <a:spAutoFit/>
          </a:bodyPr>
          <a:lstStyle/>
          <a:p>
            <a:pPr fontAlgn="base">
              <a:spcBef>
                <a:spcPct val="0"/>
              </a:spcBef>
              <a:spcAft>
                <a:spcPct val="0"/>
              </a:spcAft>
            </a:pPr>
            <a:r>
              <a:rPr lang="zh-CN" altLang="en-US" sz="6000" b="1" dirty="0">
                <a:solidFill>
                  <a:srgbClr val="0973DD"/>
                </a:solidFill>
                <a:latin typeface="微软雅黑" panose="020B0503020204020204" pitchFamily="34" charset="-122"/>
                <a:ea typeface="微软雅黑" panose="020B0503020204020204" pitchFamily="34" charset="-122"/>
                <a:cs typeface="宋体" panose="02010600030101010101" pitchFamily="2" charset="-122"/>
              </a:rPr>
              <a:t>绩效考核</a:t>
            </a:r>
            <a:r>
              <a:rPr lang="en-US" altLang="zh-CN" sz="6000" b="1" dirty="0">
                <a:solidFill>
                  <a:srgbClr val="0973DD"/>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6000" b="1" dirty="0">
                <a:solidFill>
                  <a:schemeClr val="accent6"/>
                </a:solidFill>
                <a:latin typeface="微软雅黑" panose="020B0503020204020204" pitchFamily="34" charset="-122"/>
                <a:ea typeface="微软雅黑" panose="020B0503020204020204" pitchFamily="34" charset="-122"/>
                <a:cs typeface="宋体" panose="02010600030101010101" pitchFamily="2" charset="-122"/>
              </a:rPr>
              <a:t>基础框架</a:t>
            </a:r>
            <a:endParaRPr lang="en-US" altLang="zh-CN" sz="60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9" name="组合 28"/>
          <p:cNvGrpSpPr/>
          <p:nvPr/>
        </p:nvGrpSpPr>
        <p:grpSpPr>
          <a:xfrm>
            <a:off x="0" y="1485707"/>
            <a:ext cx="186034" cy="2325022"/>
            <a:chOff x="-1116533" y="2614606"/>
            <a:chExt cx="797938" cy="2585750"/>
          </a:xfrm>
        </p:grpSpPr>
        <p:sp>
          <p:nvSpPr>
            <p:cNvPr id="19" name="矩形 18"/>
            <p:cNvSpPr/>
            <p:nvPr/>
          </p:nvSpPr>
          <p:spPr>
            <a:xfrm>
              <a:off x="-1114601" y="2614606"/>
              <a:ext cx="796005" cy="1306773"/>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16533" y="3893583"/>
              <a:ext cx="797938" cy="1306773"/>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Rectangle 20"/>
          <p:cNvSpPr>
            <a:spLocks noChangeArrowheads="1"/>
          </p:cNvSpPr>
          <p:nvPr/>
        </p:nvSpPr>
        <p:spPr bwMode="auto">
          <a:xfrm>
            <a:off x="4325356" y="2145904"/>
            <a:ext cx="4896544" cy="1042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pP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●以结果为导向    ●以考核为抓手</a:t>
            </a:r>
            <a:endParaRPr lang="en-US" altLang="zh-CN"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fontAlgn="base">
              <a:lnSpc>
                <a:spcPct val="150000"/>
              </a:lnSpc>
              <a:spcBef>
                <a:spcPct val="0"/>
              </a:spcBef>
              <a:spcAft>
                <a:spcPct val="0"/>
              </a:spcAft>
            </a:pPr>
            <a:r>
              <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●以利润为前提    ●以激励为目的   </a:t>
            </a:r>
          </a:p>
        </p:txBody>
      </p:sp>
      <p:pic>
        <p:nvPicPr>
          <p:cNvPr id="3" name="图片 2">
            <a:extLst>
              <a:ext uri="{FF2B5EF4-FFF2-40B4-BE49-F238E27FC236}">
                <a16:creationId xmlns:a16="http://schemas.microsoft.com/office/drawing/2014/main" id="{338060D5-921E-989E-F781-A744EDB28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033" y="135563"/>
            <a:ext cx="2023767" cy="1136455"/>
          </a:xfrm>
          <a:prstGeom prst="rect">
            <a:avLst/>
          </a:prstGeom>
        </p:spPr>
      </p:pic>
      <p:pic>
        <p:nvPicPr>
          <p:cNvPr id="7" name="图片 6">
            <a:extLst>
              <a:ext uri="{FF2B5EF4-FFF2-40B4-BE49-F238E27FC236}">
                <a16:creationId xmlns:a16="http://schemas.microsoft.com/office/drawing/2014/main" id="{9A94DB5C-1E3D-55AA-8B09-63D63A57C5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7335" y="226470"/>
            <a:ext cx="2784729" cy="2725209"/>
          </a:xfrm>
          <a:prstGeom prst="ellipse">
            <a:avLst/>
          </a:prstGeom>
        </p:spPr>
      </p:pic>
      <p:pic>
        <p:nvPicPr>
          <p:cNvPr id="8" name="图片 7">
            <a:extLst>
              <a:ext uri="{FF2B5EF4-FFF2-40B4-BE49-F238E27FC236}">
                <a16:creationId xmlns:a16="http://schemas.microsoft.com/office/drawing/2014/main" id="{6F292AE3-940C-A72E-1319-485072D8C8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9680859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750"/>
                                            <p:tgtEl>
                                              <p:spTgt spid="2"/>
                                            </p:tgtEl>
                                          </p:cBhvr>
                                        </p:animEffect>
                                      </p:childTnLst>
                                    </p:cTn>
                                  </p:par>
                                </p:childTnLst>
                              </p:cTn>
                            </p:par>
                            <p:par>
                              <p:cTn id="8" fill="hold">
                                <p:stCondLst>
                                  <p:cond delay="750"/>
                                </p:stCondLst>
                                <p:childTnLst>
                                  <p:par>
                                    <p:cTn id="9" presetID="23" presetClass="entr" presetSubtype="3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strVal val="4*#ppt_w"/>
                                              </p:val>
                                            </p:tav>
                                            <p:tav tm="100000">
                                              <p:val>
                                                <p:strVal val="#ppt_w"/>
                                              </p:val>
                                            </p:tav>
                                          </p:tavLst>
                                        </p:anim>
                                        <p:anim calcmode="lin" valueType="num">
                                          <p:cBhvr>
                                            <p:cTn id="12" dur="750" fill="hold"/>
                                            <p:tgtEl>
                                              <p:spTgt spid="17"/>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6" presetClass="emph" presetSubtype="0" fill="hold" grpId="1" nodeType="afterEffect">
                                      <p:stCondLst>
                                        <p:cond delay="0"/>
                                      </p:stCondLst>
                                      <p:childTnLst>
                                        <p:animEffect transition="out" filter="fade">
                                          <p:cBhvr>
                                            <p:cTn id="15" dur="500" tmFilter="0, 0; .2, .5; .8, .5; 1, 0"/>
                                            <p:tgtEl>
                                              <p:spTgt spid="17"/>
                                            </p:tgtEl>
                                          </p:cBhvr>
                                        </p:animEffect>
                                        <p:animScale>
                                          <p:cBhvr>
                                            <p:cTn id="16" dur="250" autoRev="1" fill="hold"/>
                                            <p:tgtEl>
                                              <p:spTgt spid="17"/>
                                            </p:tgtEl>
                                          </p:cBhvr>
                                          <p:by x="105000" y="105000"/>
                                        </p:animScale>
                                      </p:childTnLst>
                                    </p:cTn>
                                  </p:par>
                                </p:childTnLst>
                              </p:cTn>
                            </p:par>
                            <p:par>
                              <p:cTn id="17" fill="hold">
                                <p:stCondLst>
                                  <p:cond delay="2000"/>
                                </p:stCondLst>
                                <p:childTnLst>
                                  <p:par>
                                    <p:cTn id="18" presetID="50" presetClass="entr" presetSubtype="0"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strVal val="#ppt_w+.3"/>
                                              </p:val>
                                            </p:tav>
                                            <p:tav tm="100000">
                                              <p:val>
                                                <p:strVal val="#ppt_w"/>
                                              </p:val>
                                            </p:tav>
                                          </p:tavLst>
                                        </p:anim>
                                        <p:anim calcmode="lin" valueType="num">
                                          <p:cBhvr>
                                            <p:cTn id="21" dur="1000" fill="hold"/>
                                            <p:tgtEl>
                                              <p:spTgt spid="18"/>
                                            </p:tgtEl>
                                            <p:attrNameLst>
                                              <p:attrName>ppt_h</p:attrName>
                                            </p:attrNameLst>
                                          </p:cBhvr>
                                          <p:tavLst>
                                            <p:tav tm="0">
                                              <p:val>
                                                <p:strVal val="#ppt_h"/>
                                              </p:val>
                                            </p:tav>
                                            <p:tav tm="100000">
                                              <p:val>
                                                <p:strVal val="#ppt_h"/>
                                              </p:val>
                                            </p:tav>
                                          </p:tavLst>
                                        </p:anim>
                                        <p:animEffect transition="in" filter="fade">
                                          <p:cBhvr>
                                            <p:cTn id="22" dur="1000"/>
                                            <p:tgtEl>
                                              <p:spTgt spid="18"/>
                                            </p:tgtEl>
                                          </p:cBhvr>
                                        </p:animEffect>
                                      </p:childTnLst>
                                    </p:cTn>
                                  </p:par>
                                  <p:par>
                                    <p:cTn id="23" presetID="2" presetClass="entr" presetSubtype="4" fill="hold" grpId="0" nodeType="withEffect" p14:presetBounceEnd="60000">
                                      <p:stCondLst>
                                        <p:cond delay="1500"/>
                                      </p:stCondLst>
                                      <p:childTnLst>
                                        <p:set>
                                          <p:cBhvr>
                                            <p:cTn id="24" dur="1" fill="hold">
                                              <p:stCondLst>
                                                <p:cond delay="0"/>
                                              </p:stCondLst>
                                            </p:cTn>
                                            <p:tgtEl>
                                              <p:spTgt spid="24"/>
                                            </p:tgtEl>
                                            <p:attrNameLst>
                                              <p:attrName>style.visibility</p:attrName>
                                            </p:attrNameLst>
                                          </p:cBhvr>
                                          <p:to>
                                            <p:strVal val="visible"/>
                                          </p:to>
                                        </p:set>
                                        <p:anim calcmode="lin" valueType="num" p14:bounceEnd="6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7" grpId="1"/>
          <p:bldP spid="18"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8" presetClass="entr" presetSubtype="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strips(downRight)">
                                          <p:cBhvr>
                                            <p:cTn id="9" dur="750"/>
                                            <p:tgtEl>
                                              <p:spTgt spid="2"/>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750" fill="hold"/>
                                            <p:tgtEl>
                                              <p:spTgt spid="17"/>
                                            </p:tgtEl>
                                            <p:attrNameLst>
                                              <p:attrName>ppt_w</p:attrName>
                                            </p:attrNameLst>
                                          </p:cBhvr>
                                          <p:tavLst>
                                            <p:tav tm="0">
                                              <p:val>
                                                <p:strVal val="4*#ppt_w"/>
                                              </p:val>
                                            </p:tav>
                                            <p:tav tm="100000">
                                              <p:val>
                                                <p:strVal val="#ppt_w"/>
                                              </p:val>
                                            </p:tav>
                                          </p:tavLst>
                                        </p:anim>
                                        <p:anim calcmode="lin" valueType="num">
                                          <p:cBhvr>
                                            <p:cTn id="14" dur="750" fill="hold"/>
                                            <p:tgtEl>
                                              <p:spTgt spid="17"/>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26" presetClass="emph" presetSubtype="0" fill="hold" grpId="1" nodeType="afterEffect">
                                      <p:stCondLst>
                                        <p:cond delay="0"/>
                                      </p:stCondLst>
                                      <p:childTnLst>
                                        <p:animEffect transition="out" filter="fade">
                                          <p:cBhvr>
                                            <p:cTn id="17" dur="500" tmFilter="0, 0; .2, .5; .8, .5; 1, 0"/>
                                            <p:tgtEl>
                                              <p:spTgt spid="17"/>
                                            </p:tgtEl>
                                          </p:cBhvr>
                                        </p:animEffect>
                                        <p:animScale>
                                          <p:cBhvr>
                                            <p:cTn id="18" dur="250" autoRev="1" fill="hold"/>
                                            <p:tgtEl>
                                              <p:spTgt spid="17"/>
                                            </p:tgtEl>
                                          </p:cBhvr>
                                          <p:by x="105000" y="105000"/>
                                        </p:animScale>
                                      </p:childTnLst>
                                    </p:cTn>
                                  </p:par>
                                </p:childTnLst>
                              </p:cTn>
                            </p:par>
                            <p:par>
                              <p:cTn id="19" fill="hold">
                                <p:stCondLst>
                                  <p:cond delay="200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2" presetClass="entr" presetSubtype="4"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30"/>
                    </p:tgtEl>
                  </p:cMediaNode>
                </p:audio>
              </p:childTnLst>
            </p:cTn>
          </p:par>
        </p:tnLst>
        <p:bldLst>
          <p:bldP spid="2" grpId="0" animBg="1"/>
          <p:bldP spid="17" grpId="0"/>
          <p:bldP spid="17" grpId="1"/>
          <p:bldP spid="18" grpId="0"/>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41894" y="54185"/>
            <a:ext cx="2037737" cy="646331"/>
          </a:xfrm>
          <a:prstGeom prst="rect">
            <a:avLst/>
          </a:prstGeom>
          <a:noFill/>
          <a:effectLst/>
        </p:spPr>
        <p:txBody>
          <a:bodyPr wrap="none" rtlCol="0">
            <a:spAutoFit/>
          </a:bodyPr>
          <a:lstStyle/>
          <a:p>
            <a:r>
              <a:rPr lang="zh-CN" altLang="en-US" sz="3600" b="1" dirty="0">
                <a:latin typeface="幼圆" panose="02010509060101010101" pitchFamily="49" charset="-122"/>
                <a:ea typeface="幼圆" panose="02010509060101010101" pitchFamily="49" charset="-122"/>
                <a:cs typeface="Kartika" panose="02020503030404060203" pitchFamily="18" charset="0"/>
              </a:rPr>
              <a:t>职责划分</a:t>
            </a:r>
          </a:p>
        </p:txBody>
      </p:sp>
      <p:grpSp>
        <p:nvGrpSpPr>
          <p:cNvPr id="21" name="组合 20"/>
          <p:cNvGrpSpPr/>
          <p:nvPr/>
        </p:nvGrpSpPr>
        <p:grpSpPr>
          <a:xfrm>
            <a:off x="4220677" y="1064273"/>
            <a:ext cx="1670824" cy="1440365"/>
            <a:chOff x="4473977" y="1983324"/>
            <a:chExt cx="1670824" cy="1440365"/>
          </a:xfrm>
        </p:grpSpPr>
        <p:sp>
          <p:nvSpPr>
            <p:cNvPr id="22" name="六边形 21"/>
            <p:cNvSpPr/>
            <p:nvPr/>
          </p:nvSpPr>
          <p:spPr>
            <a:xfrm>
              <a:off x="4473977" y="1983324"/>
              <a:ext cx="1670824" cy="1440365"/>
            </a:xfrm>
            <a:prstGeom prst="hexagon">
              <a:avLst>
                <a:gd name="adj" fmla="val 29052"/>
                <a:gd name="vf" fmla="val 115470"/>
              </a:avLst>
            </a:prstGeom>
            <a:solidFill>
              <a:srgbClr val="3398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18"/>
            <p:cNvSpPr>
              <a:spLocks noChangeArrowheads="1"/>
            </p:cNvSpPr>
            <p:nvPr/>
          </p:nvSpPr>
          <p:spPr bwMode="auto">
            <a:xfrm>
              <a:off x="4947875" y="2461511"/>
              <a:ext cx="7633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en-US" altLang="zh-CN"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JB1</a:t>
              </a:r>
            </a:p>
          </p:txBody>
        </p:sp>
      </p:grpSp>
      <p:grpSp>
        <p:nvGrpSpPr>
          <p:cNvPr id="24" name="组合 23"/>
          <p:cNvGrpSpPr/>
          <p:nvPr/>
        </p:nvGrpSpPr>
        <p:grpSpPr>
          <a:xfrm>
            <a:off x="5848271" y="1943458"/>
            <a:ext cx="1670824" cy="1440365"/>
            <a:chOff x="7506349" y="2077495"/>
            <a:chExt cx="1670824" cy="1440365"/>
          </a:xfrm>
        </p:grpSpPr>
        <p:sp>
          <p:nvSpPr>
            <p:cNvPr id="25" name="六边形 24"/>
            <p:cNvSpPr/>
            <p:nvPr/>
          </p:nvSpPr>
          <p:spPr>
            <a:xfrm>
              <a:off x="7506349" y="2077495"/>
              <a:ext cx="1670824" cy="1440365"/>
            </a:xfrm>
            <a:prstGeom prst="hexagon">
              <a:avLst>
                <a:gd name="adj" fmla="val 29052"/>
                <a:gd name="vf" fmla="val 115470"/>
              </a:avLst>
            </a:prstGeom>
            <a:solidFill>
              <a:srgbClr val="B0D0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8"/>
            <p:cNvSpPr>
              <a:spLocks noChangeArrowheads="1"/>
            </p:cNvSpPr>
            <p:nvPr/>
          </p:nvSpPr>
          <p:spPr bwMode="auto">
            <a:xfrm>
              <a:off x="7844287" y="2536067"/>
              <a:ext cx="11288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en-US"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JB2-3</a:t>
              </a:r>
            </a:p>
          </p:txBody>
        </p:sp>
      </p:grpSp>
      <p:grpSp>
        <p:nvGrpSpPr>
          <p:cNvPr id="27" name="组合 26"/>
          <p:cNvGrpSpPr/>
          <p:nvPr/>
        </p:nvGrpSpPr>
        <p:grpSpPr>
          <a:xfrm>
            <a:off x="4195344" y="2822643"/>
            <a:ext cx="1670824" cy="1440365"/>
            <a:chOff x="3033635" y="3650705"/>
            <a:chExt cx="1670824" cy="1440365"/>
          </a:xfrm>
        </p:grpSpPr>
        <p:sp>
          <p:nvSpPr>
            <p:cNvPr id="28" name="六边形 27"/>
            <p:cNvSpPr/>
            <p:nvPr/>
          </p:nvSpPr>
          <p:spPr>
            <a:xfrm>
              <a:off x="3033635" y="3650705"/>
              <a:ext cx="1670824" cy="1440365"/>
            </a:xfrm>
            <a:prstGeom prst="hexagon">
              <a:avLst>
                <a:gd name="adj" fmla="val 29052"/>
                <a:gd name="vf" fmla="val 115470"/>
              </a:avLst>
            </a:prstGeom>
            <a:solidFill>
              <a:srgbClr val="B0D0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18"/>
            <p:cNvSpPr>
              <a:spLocks noChangeArrowheads="1"/>
            </p:cNvSpPr>
            <p:nvPr/>
          </p:nvSpPr>
          <p:spPr bwMode="auto">
            <a:xfrm>
              <a:off x="3502293" y="4109277"/>
              <a:ext cx="7633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en-US"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JB4</a:t>
              </a:r>
            </a:p>
          </p:txBody>
        </p:sp>
      </p:grpSp>
      <p:grpSp>
        <p:nvGrpSpPr>
          <p:cNvPr id="30" name="组合 29"/>
          <p:cNvGrpSpPr/>
          <p:nvPr/>
        </p:nvGrpSpPr>
        <p:grpSpPr>
          <a:xfrm>
            <a:off x="5866169" y="3629712"/>
            <a:ext cx="1670824" cy="1440365"/>
            <a:chOff x="6013541" y="3653947"/>
            <a:chExt cx="1670824" cy="1440365"/>
          </a:xfrm>
        </p:grpSpPr>
        <p:sp>
          <p:nvSpPr>
            <p:cNvPr id="31" name="六边形 30"/>
            <p:cNvSpPr/>
            <p:nvPr/>
          </p:nvSpPr>
          <p:spPr>
            <a:xfrm>
              <a:off x="6013541" y="3653947"/>
              <a:ext cx="1670824" cy="1440365"/>
            </a:xfrm>
            <a:prstGeom prst="hexagon">
              <a:avLst>
                <a:gd name="adj" fmla="val 29052"/>
                <a:gd name="vf" fmla="val 115470"/>
              </a:avLst>
            </a:prstGeom>
            <a:solidFill>
              <a:srgbClr val="3398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8"/>
            <p:cNvSpPr>
              <a:spLocks noChangeArrowheads="1"/>
            </p:cNvSpPr>
            <p:nvPr/>
          </p:nvSpPr>
          <p:spPr bwMode="auto">
            <a:xfrm>
              <a:off x="6284535" y="4128891"/>
              <a:ext cx="11288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en-US"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JB5-6</a:t>
              </a:r>
            </a:p>
          </p:txBody>
        </p:sp>
      </p:grpSp>
      <p:sp>
        <p:nvSpPr>
          <p:cNvPr id="33" name="矩形 47"/>
          <p:cNvSpPr>
            <a:spLocks noChangeArrowheads="1"/>
          </p:cNvSpPr>
          <p:nvPr/>
        </p:nvSpPr>
        <p:spPr bwMode="auto">
          <a:xfrm>
            <a:off x="266176" y="672572"/>
            <a:ext cx="2829025" cy="2363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总经理职责</a:t>
            </a:r>
            <a:endParaRPr lang="en-US" altLang="zh-CN" sz="1600" dirty="0">
              <a:solidFill>
                <a:prstClr val="black">
                  <a:lumMod val="65000"/>
                  <a:lumOff val="35000"/>
                </a:prstClr>
              </a:solidFill>
              <a:sym typeface="微软雅黑" pitchFamily="34" charset="-122"/>
            </a:endParaRPr>
          </a:p>
          <a:p>
            <a:pPr defTabSz="914273">
              <a:lnSpc>
                <a:spcPct val="120000"/>
              </a:lnSpc>
              <a:spcBef>
                <a:spcPct val="0"/>
              </a:spcBef>
              <a:buNone/>
            </a:pPr>
            <a:r>
              <a:rPr lang="zh-CN" altLang="en-US" sz="1200" dirty="0"/>
              <a:t>酒店战略总负责人，对整体经营成果与品牌声誉负总责。</a:t>
            </a:r>
            <a:endParaRPr lang="en-US" altLang="zh-CN" sz="1200" dirty="0"/>
          </a:p>
          <a:p>
            <a:pPr defTabSz="914273">
              <a:lnSpc>
                <a:spcPct val="120000"/>
              </a:lnSpc>
              <a:spcBef>
                <a:spcPct val="0"/>
              </a:spcBef>
              <a:buNone/>
            </a:pPr>
            <a:r>
              <a:rPr lang="zh-CN" altLang="zh-CN" sz="1200" dirty="0"/>
              <a:t>制定酒店中长期发展战略与年度经营目标，统筹各部门资源配置；把控营收、利润、服务质量等核心指标，审批重大经营决策与预算；</a:t>
            </a:r>
            <a:r>
              <a:rPr lang="zh-CN" altLang="en-US" sz="1200" dirty="0"/>
              <a:t>维护政企、客户等关键外部关系，处理重大突发事件；</a:t>
            </a:r>
            <a:r>
              <a:rPr lang="zh-CN" altLang="zh-CN" sz="1200" dirty="0"/>
              <a:t>打造核心管理团队，推动企业文化建设与组织效能提升。</a:t>
            </a:r>
            <a:endParaRPr lang="en-US" altLang="zh-CN" sz="800" dirty="0">
              <a:solidFill>
                <a:prstClr val="black">
                  <a:lumMod val="65000"/>
                  <a:lumOff val="35000"/>
                </a:prstClr>
              </a:solidFill>
              <a:sym typeface="微软雅黑" pitchFamily="34" charset="-122"/>
            </a:endParaRPr>
          </a:p>
        </p:txBody>
      </p:sp>
      <p:sp>
        <p:nvSpPr>
          <p:cNvPr id="34" name="矩形 47"/>
          <p:cNvSpPr>
            <a:spLocks noChangeArrowheads="1"/>
          </p:cNvSpPr>
          <p:nvPr/>
        </p:nvSpPr>
        <p:spPr bwMode="auto">
          <a:xfrm>
            <a:off x="1441894" y="2740000"/>
            <a:ext cx="2829025"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部门经理职责</a:t>
            </a:r>
            <a:endParaRPr lang="en-US" altLang="zh-CN" sz="1600" dirty="0">
              <a:solidFill>
                <a:prstClr val="black">
                  <a:lumMod val="65000"/>
                  <a:lumOff val="35000"/>
                </a:prstClr>
              </a:solidFill>
              <a:sym typeface="微软雅黑" pitchFamily="34" charset="-122"/>
            </a:endParaRPr>
          </a:p>
          <a:p>
            <a:pPr>
              <a:buNone/>
            </a:pPr>
            <a:r>
              <a:rPr lang="zh-CN" altLang="zh-CN" sz="1200" dirty="0"/>
              <a:t>具体业务部门执行管理者，聚焦部门日常运营与目标达成。</a:t>
            </a:r>
          </a:p>
          <a:p>
            <a:pPr>
              <a:buNone/>
            </a:pPr>
            <a:r>
              <a:rPr lang="zh-CN" altLang="zh-CN" sz="1200" dirty="0"/>
              <a:t>将部门总监下达的指标分解至下属团队</a:t>
            </a:r>
            <a:r>
              <a:rPr lang="en-US" altLang="zh-CN" sz="1200" dirty="0"/>
              <a:t> / </a:t>
            </a:r>
            <a:r>
              <a:rPr lang="zh-CN" altLang="zh-CN" sz="1200" dirty="0"/>
              <a:t>岗位，制定周</a:t>
            </a:r>
            <a:r>
              <a:rPr lang="en-US" altLang="zh-CN" sz="1200" dirty="0"/>
              <a:t> / </a:t>
            </a:r>
            <a:r>
              <a:rPr lang="zh-CN" altLang="zh-CN" sz="1200" dirty="0"/>
              <a:t>月度工作计划；负责部门日常运营管理；开展团队日常管理（招聘、培训、员工激励）；对接其他部门完成协同任务，确保部门业务高效运转，保障部门关键指标达成。</a:t>
            </a:r>
          </a:p>
        </p:txBody>
      </p:sp>
      <p:sp>
        <p:nvSpPr>
          <p:cNvPr id="35" name="矩形 47"/>
          <p:cNvSpPr>
            <a:spLocks noChangeArrowheads="1"/>
          </p:cNvSpPr>
          <p:nvPr/>
        </p:nvSpPr>
        <p:spPr bwMode="auto">
          <a:xfrm>
            <a:off x="7553107" y="561773"/>
            <a:ext cx="2829025" cy="25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高层总监职责</a:t>
            </a:r>
            <a:endParaRPr lang="en-US" altLang="zh-CN" sz="1600" dirty="0">
              <a:solidFill>
                <a:prstClr val="black">
                  <a:lumMod val="65000"/>
                  <a:lumOff val="35000"/>
                </a:prstClr>
              </a:solidFill>
              <a:sym typeface="微软雅黑" pitchFamily="34" charset="-122"/>
            </a:endParaRPr>
          </a:p>
          <a:p>
            <a:pPr defTabSz="914273">
              <a:lnSpc>
                <a:spcPct val="120000"/>
              </a:lnSpc>
              <a:spcBef>
                <a:spcPct val="0"/>
              </a:spcBef>
              <a:buNone/>
            </a:pPr>
            <a:r>
              <a:rPr lang="zh-CN" altLang="en-US" sz="1200" dirty="0"/>
              <a:t>分管业务板块统筹者，承接总经理战略并推动部门落地。</a:t>
            </a:r>
            <a:endParaRPr lang="en-US" altLang="zh-CN" sz="1200" dirty="0"/>
          </a:p>
          <a:p>
            <a:pPr defTabSz="914273">
              <a:lnSpc>
                <a:spcPct val="120000"/>
              </a:lnSpc>
              <a:spcBef>
                <a:spcPct val="0"/>
              </a:spcBef>
              <a:buNone/>
            </a:pPr>
            <a:r>
              <a:rPr lang="zh-CN" altLang="zh-CN" sz="1200" dirty="0"/>
              <a:t>根据酒店整体目标拆解部门经营指标（如营收、成本、服务标准），制定部门年度工作计划与实施方案；统筹分管部门的团队管理、资源调配与跨部门协同；监督核心业务流程落地，优化服务体系与运营效率；分析部门经营数据，及时调整策略应对市场变化，对分管板块经营结果负责。</a:t>
            </a:r>
            <a:endParaRPr lang="zh-CN" altLang="en-US" sz="1200" dirty="0">
              <a:solidFill>
                <a:prstClr val="black">
                  <a:lumMod val="65000"/>
                  <a:lumOff val="35000"/>
                </a:prstClr>
              </a:solidFill>
              <a:sym typeface="微软雅黑" pitchFamily="34" charset="-122"/>
            </a:endParaRPr>
          </a:p>
        </p:txBody>
      </p:sp>
      <p:sp>
        <p:nvSpPr>
          <p:cNvPr id="36" name="矩形 47"/>
          <p:cNvSpPr>
            <a:spLocks noChangeArrowheads="1"/>
          </p:cNvSpPr>
          <p:nvPr/>
        </p:nvSpPr>
        <p:spPr bwMode="auto">
          <a:xfrm>
            <a:off x="7716901" y="3393354"/>
            <a:ext cx="2829025" cy="212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中层经理职责</a:t>
            </a:r>
            <a:endParaRPr lang="en-US" altLang="zh-CN" sz="1600" dirty="0">
              <a:solidFill>
                <a:prstClr val="black">
                  <a:lumMod val="65000"/>
                  <a:lumOff val="35000"/>
                </a:prstClr>
              </a:solidFill>
              <a:sym typeface="微软雅黑" pitchFamily="34" charset="-122"/>
            </a:endParaRPr>
          </a:p>
          <a:p>
            <a:pPr>
              <a:buNone/>
            </a:pPr>
            <a:r>
              <a:rPr lang="zh-CN" altLang="zh-CN" sz="1200" dirty="0"/>
              <a:t>部门内细分模块负责人，聚焦专业领域的执行与优化。</a:t>
            </a:r>
          </a:p>
          <a:p>
            <a:pPr>
              <a:buNone/>
            </a:pPr>
            <a:r>
              <a:rPr lang="zh-CN" altLang="zh-CN" sz="1200" dirty="0"/>
              <a:t>承接部门经理工作安排，负责细分模块的日常运营；制定细分模块的工作标准与操作流程，监督员工执行到位；管控模块内的成本、效率与质量，及时解决一线运营问题；组织下属员工的岗位培训与技能提升，推动细分模块工作目标达成</a:t>
            </a:r>
            <a:r>
              <a:rPr lang="zh-CN" altLang="en-US" sz="1200" dirty="0"/>
              <a:t>。</a:t>
            </a:r>
            <a:endParaRPr lang="zh-CN" altLang="zh-CN" sz="1200" dirty="0"/>
          </a:p>
        </p:txBody>
      </p:sp>
      <p:grpSp>
        <p:nvGrpSpPr>
          <p:cNvPr id="37" name="组合 36"/>
          <p:cNvGrpSpPr/>
          <p:nvPr/>
        </p:nvGrpSpPr>
        <p:grpSpPr>
          <a:xfrm>
            <a:off x="443976" y="137624"/>
            <a:ext cx="334957" cy="456149"/>
            <a:chOff x="377787" y="229537"/>
            <a:chExt cx="1499492" cy="2042028"/>
          </a:xfrm>
        </p:grpSpPr>
        <p:sp>
          <p:nvSpPr>
            <p:cNvPr id="38" name="椭圆 37"/>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88B9C8D3-AA0F-724C-35BA-68ECC559D575}"/>
              </a:ext>
            </a:extLst>
          </p:cNvPr>
          <p:cNvGrpSpPr/>
          <p:nvPr/>
        </p:nvGrpSpPr>
        <p:grpSpPr>
          <a:xfrm>
            <a:off x="4241552" y="4581013"/>
            <a:ext cx="1670824" cy="1440365"/>
            <a:chOff x="3033635" y="3650705"/>
            <a:chExt cx="1670824" cy="1440365"/>
          </a:xfrm>
        </p:grpSpPr>
        <p:sp>
          <p:nvSpPr>
            <p:cNvPr id="3" name="六边形 2">
              <a:extLst>
                <a:ext uri="{FF2B5EF4-FFF2-40B4-BE49-F238E27FC236}">
                  <a16:creationId xmlns:a16="http://schemas.microsoft.com/office/drawing/2014/main" id="{09E0569B-B8D0-CC4E-E2F6-8845224DE2F9}"/>
                </a:ext>
              </a:extLst>
            </p:cNvPr>
            <p:cNvSpPr/>
            <p:nvPr/>
          </p:nvSpPr>
          <p:spPr>
            <a:xfrm>
              <a:off x="3033635" y="3650705"/>
              <a:ext cx="1670824" cy="1440365"/>
            </a:xfrm>
            <a:prstGeom prst="hexagon">
              <a:avLst>
                <a:gd name="adj" fmla="val 29052"/>
                <a:gd name="vf" fmla="val 115470"/>
              </a:avLst>
            </a:prstGeom>
            <a:solidFill>
              <a:srgbClr val="B0D0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8">
              <a:extLst>
                <a:ext uri="{FF2B5EF4-FFF2-40B4-BE49-F238E27FC236}">
                  <a16:creationId xmlns:a16="http://schemas.microsoft.com/office/drawing/2014/main" id="{183A74AB-1EE9-0FF9-7619-018F8324C86B}"/>
                </a:ext>
              </a:extLst>
            </p:cNvPr>
            <p:cNvSpPr>
              <a:spLocks noChangeArrowheads="1"/>
            </p:cNvSpPr>
            <p:nvPr/>
          </p:nvSpPr>
          <p:spPr bwMode="auto">
            <a:xfrm>
              <a:off x="3245126" y="4109277"/>
              <a:ext cx="13388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en-US" altLang="zh-CN"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JB7-10</a:t>
              </a:r>
              <a:endParaRPr lang="en-US"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矩形 47">
            <a:extLst>
              <a:ext uri="{FF2B5EF4-FFF2-40B4-BE49-F238E27FC236}">
                <a16:creationId xmlns:a16="http://schemas.microsoft.com/office/drawing/2014/main" id="{64D796BD-C1EB-4FBE-386C-FAD136CEA08C}"/>
              </a:ext>
            </a:extLst>
          </p:cNvPr>
          <p:cNvSpPr>
            <a:spLocks noChangeArrowheads="1"/>
          </p:cNvSpPr>
          <p:nvPr/>
        </p:nvSpPr>
        <p:spPr bwMode="auto">
          <a:xfrm>
            <a:off x="119552" y="4602536"/>
            <a:ext cx="2829025"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prstClr val="black">
                    <a:lumMod val="65000"/>
                    <a:lumOff val="35000"/>
                  </a:prstClr>
                </a:solidFill>
                <a:sym typeface="微软雅黑" pitchFamily="34" charset="-122"/>
              </a:rPr>
              <a:t>潜力岗位职责</a:t>
            </a:r>
            <a:endParaRPr lang="en-US" altLang="zh-CN" sz="1600" dirty="0">
              <a:solidFill>
                <a:prstClr val="black">
                  <a:lumMod val="65000"/>
                  <a:lumOff val="35000"/>
                </a:prstClr>
              </a:solidFill>
              <a:sym typeface="微软雅黑" pitchFamily="34" charset="-122"/>
            </a:endParaRPr>
          </a:p>
          <a:p>
            <a:pPr>
              <a:buNone/>
            </a:pPr>
            <a:r>
              <a:rPr lang="zh-CN" altLang="zh-CN" sz="1200" dirty="0"/>
              <a:t>酒店一线执行与服务主体，是客户体验与业务落地的直接承担者。</a:t>
            </a:r>
          </a:p>
          <a:p>
            <a:pPr>
              <a:buNone/>
            </a:pPr>
            <a:r>
              <a:rPr lang="zh-CN" altLang="zh-CN" sz="1200" dirty="0"/>
              <a:t>严格遵守酒店规章制度与岗位操作流程，高效完成本职工作；主动维护客户关系，提供标准化</a:t>
            </a:r>
            <a:r>
              <a:rPr lang="en-US" altLang="zh-CN" sz="1200" dirty="0"/>
              <a:t> + </a:t>
            </a:r>
            <a:r>
              <a:rPr lang="zh-CN" altLang="zh-CN" sz="1200" dirty="0"/>
              <a:t>个性化服务，提升客户满意度；及时反馈工作中发现的问题；积极参与岗位培训与技能提升，配合团队完成整体工作目标。</a:t>
            </a:r>
          </a:p>
        </p:txBody>
      </p:sp>
      <p:pic>
        <p:nvPicPr>
          <p:cNvPr id="6" name="图片 5">
            <a:extLst>
              <a:ext uri="{FF2B5EF4-FFF2-40B4-BE49-F238E27FC236}">
                <a16:creationId xmlns:a16="http://schemas.microsoft.com/office/drawing/2014/main" id="{30FBCCA1-5626-3F24-9FD3-8444BF3B6A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5926" y="210455"/>
            <a:ext cx="1510766" cy="848377"/>
          </a:xfrm>
          <a:prstGeom prst="rect">
            <a:avLst/>
          </a:prstGeom>
        </p:spPr>
      </p:pic>
      <p:pic>
        <p:nvPicPr>
          <p:cNvPr id="7" name="图片 6">
            <a:extLst>
              <a:ext uri="{FF2B5EF4-FFF2-40B4-BE49-F238E27FC236}">
                <a16:creationId xmlns:a16="http://schemas.microsoft.com/office/drawing/2014/main" id="{9EC2BD96-2C47-897A-2E4C-B833FFE619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72087758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nodeType="withEffect">
                                  <p:stCondLst>
                                    <p:cond delay="75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53" presetClass="entr" presetSubtype="16" fill="hold" nodeType="withEffect">
                                  <p:stCondLst>
                                    <p:cond delay="50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考核周期</a:t>
            </a:r>
          </a:p>
        </p:txBody>
      </p:sp>
      <p:sp>
        <p:nvSpPr>
          <p:cNvPr id="45" name="文本框 44"/>
          <p:cNvSpPr txBox="1"/>
          <p:nvPr/>
        </p:nvSpPr>
        <p:spPr>
          <a:xfrm>
            <a:off x="916308" y="3511314"/>
            <a:ext cx="3406702" cy="1882182"/>
          </a:xfrm>
          <a:prstGeom prst="rect">
            <a:avLst/>
          </a:prstGeom>
          <a:noFill/>
          <a:effectLst/>
        </p:spPr>
        <p:txBody>
          <a:bodyPr wrap="none" rtlCol="0">
            <a:spAutoFit/>
          </a:bodyPr>
          <a:lstStyle/>
          <a:p>
            <a:r>
              <a:rPr lang="zh-CN" altLang="en-US" dirty="0">
                <a:solidFill>
                  <a:srgbClr val="B0D001"/>
                </a:solidFill>
                <a:latin typeface="微软雅黑" panose="020B0503020204020204" pitchFamily="34" charset="-122"/>
                <a:ea typeface="微软雅黑" panose="020B0503020204020204" pitchFamily="34" charset="-122"/>
              </a:rPr>
              <a:t> 月度考核周期</a:t>
            </a:r>
            <a:endParaRPr lang="en-US" altLang="zh-CN" dirty="0">
              <a:solidFill>
                <a:srgbClr val="B0D001"/>
              </a:solidFill>
              <a:latin typeface="微软雅黑" panose="020B0503020204020204" pitchFamily="34" charset="-122"/>
              <a:ea typeface="微软雅黑" panose="020B0503020204020204" pitchFamily="34" charset="-122"/>
            </a:endParaRPr>
          </a:p>
          <a:p>
            <a:endParaRPr lang="en-US" altLang="zh-CN" dirty="0">
              <a:solidFill>
                <a:srgbClr val="3398E6"/>
              </a:solidFill>
              <a:latin typeface="微软雅黑" panose="020B0503020204020204" pitchFamily="34" charset="-122"/>
              <a:ea typeface="微软雅黑" panose="020B0503020204020204" pitchFamily="34" charset="-122"/>
            </a:endParaRPr>
          </a:p>
          <a:p>
            <a:pPr marL="171450" indent="-171450">
              <a:lnSpc>
                <a:spcPts val="25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每月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日前部门提交“月度自评考核申请”</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5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每月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日前完成月度申请表审批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5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在次月工资中根据考核分数进行工资核算及发放</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5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例：</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月的考核结果会在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月工资中进行扣除</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奖励</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912918" y="2738412"/>
            <a:ext cx="3313728" cy="292413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rgbClr val="5B9BD5"/>
                </a:solidFill>
                <a:latin typeface="微软雅黑" panose="020B0503020204020204" pitchFamily="34" charset="-122"/>
                <a:ea typeface="微软雅黑" panose="020B0503020204020204" pitchFamily="34" charset="-122"/>
              </a:rPr>
              <a:t>季度考核周期</a:t>
            </a:r>
            <a:endParaRPr lang="en-US" altLang="zh-CN" dirty="0">
              <a:solidFill>
                <a:srgbClr val="5B9BD5"/>
              </a:solidFill>
              <a:latin typeface="微软雅黑" panose="020B0503020204020204" pitchFamily="34" charset="-122"/>
              <a:ea typeface="微软雅黑" panose="020B0503020204020204" pitchFamily="34" charset="-122"/>
            </a:endParaRPr>
          </a:p>
          <a:p>
            <a:endParaRPr lang="en-US" altLang="zh-CN" dirty="0">
              <a:solidFill>
                <a:srgbClr val="B0D001"/>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每</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月的</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日前部门需提交</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“季度自评考核申请”</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每</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月的</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日前需完成季度</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申请表审批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在每</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月的当月工资中会分别</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体现：</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月及一季度、二季度、</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三季度、四季度的考核结果</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例：</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月工资体现：</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月考评结果及</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季度考评结果</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762213" y="3435220"/>
            <a:ext cx="3147015" cy="2924134"/>
          </a:xfrm>
          <a:prstGeom prst="rect">
            <a:avLst/>
          </a:prstGeom>
          <a:noFill/>
          <a:effectLst/>
        </p:spPr>
        <p:txBody>
          <a:bodyPr wrap="none" rtlCol="0">
            <a:spAutoFit/>
          </a:bodyPr>
          <a:lstStyle/>
          <a:p>
            <a:r>
              <a:rPr lang="zh-CN" altLang="en-US" dirty="0">
                <a:solidFill>
                  <a:srgbClr val="B0D001"/>
                </a:solidFill>
                <a:latin typeface="微软雅黑" panose="020B0503020204020204" pitchFamily="34" charset="-122"/>
                <a:ea typeface="微软雅黑" panose="020B0503020204020204" pitchFamily="34" charset="-122"/>
              </a:rPr>
              <a:t> 年度考核周期</a:t>
            </a:r>
            <a:endParaRPr lang="en-US" altLang="zh-CN" dirty="0">
              <a:solidFill>
                <a:srgbClr val="B0D001"/>
              </a:solidFill>
              <a:latin typeface="微软雅黑" panose="020B0503020204020204" pitchFamily="34" charset="-122"/>
              <a:ea typeface="微软雅黑" panose="020B0503020204020204" pitchFamily="34" charset="-122"/>
            </a:endParaRPr>
          </a:p>
          <a:p>
            <a:endParaRPr lang="en-US" altLang="zh-CN" dirty="0">
              <a:solidFill>
                <a:srgbClr val="B0D001"/>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根据业主审批的年终奖系数作为核算基础</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如该年度业主审批不予发放年终奖，则不执行该</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周期考核形式</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例：</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薪</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在次年</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日前部门需提交</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“年度自评考核申请”</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日前需完成年度申请表审批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在除夕前根据年度考核结果进行发放</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2000"/>
              </a:lnSpc>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不参考工资发放周期</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43976" y="137624"/>
            <a:ext cx="733561" cy="998973"/>
            <a:chOff x="377787" y="229537"/>
            <a:chExt cx="1499492" cy="2042028"/>
          </a:xfrm>
        </p:grpSpPr>
        <p:sp>
          <p:nvSpPr>
            <p:cNvPr id="26" name="椭圆 25"/>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quotation-mark_32371">
            <a:extLst>
              <a:ext uri="{FF2B5EF4-FFF2-40B4-BE49-F238E27FC236}">
                <a16:creationId xmlns:a16="http://schemas.microsoft.com/office/drawing/2014/main" id="{B2495721-B26E-4A51-88E3-AFCE5DCEACCB}"/>
              </a:ext>
            </a:extLst>
          </p:cNvPr>
          <p:cNvSpPr>
            <a:spLocks noChangeAspect="1"/>
          </p:cNvSpPr>
          <p:nvPr/>
        </p:nvSpPr>
        <p:spPr bwMode="auto">
          <a:xfrm>
            <a:off x="1123084" y="2051327"/>
            <a:ext cx="1187505" cy="110214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rgbClr val="B0D001"/>
          </a:solidFill>
          <a:ln>
            <a:noFill/>
          </a:ln>
        </p:spPr>
      </p:sp>
      <p:sp>
        <p:nvSpPr>
          <p:cNvPr id="29" name="quotation-mark_32371">
            <a:extLst>
              <a:ext uri="{FF2B5EF4-FFF2-40B4-BE49-F238E27FC236}">
                <a16:creationId xmlns:a16="http://schemas.microsoft.com/office/drawing/2014/main" id="{B8BC2EAD-060E-41BD-99CC-257DC960F7BA}"/>
              </a:ext>
            </a:extLst>
          </p:cNvPr>
          <p:cNvSpPr>
            <a:spLocks noChangeAspect="1"/>
          </p:cNvSpPr>
          <p:nvPr/>
        </p:nvSpPr>
        <p:spPr bwMode="auto">
          <a:xfrm>
            <a:off x="5065318" y="1297055"/>
            <a:ext cx="1187505" cy="110214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sp>
      <p:sp>
        <p:nvSpPr>
          <p:cNvPr id="30" name="quotation-mark_32371">
            <a:extLst>
              <a:ext uri="{FF2B5EF4-FFF2-40B4-BE49-F238E27FC236}">
                <a16:creationId xmlns:a16="http://schemas.microsoft.com/office/drawing/2014/main" id="{6853AB3C-FF1B-4217-8A0D-6BAD33524391}"/>
              </a:ext>
            </a:extLst>
          </p:cNvPr>
          <p:cNvSpPr>
            <a:spLocks noChangeAspect="1"/>
          </p:cNvSpPr>
          <p:nvPr/>
        </p:nvSpPr>
        <p:spPr bwMode="auto">
          <a:xfrm>
            <a:off x="8816554" y="2051327"/>
            <a:ext cx="1187505" cy="110214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rgbClr val="B0D001"/>
          </a:solidFill>
          <a:ln>
            <a:noFill/>
          </a:ln>
        </p:spPr>
      </p:sp>
      <p:pic>
        <p:nvPicPr>
          <p:cNvPr id="2" name="图片 1">
            <a:extLst>
              <a:ext uri="{FF2B5EF4-FFF2-40B4-BE49-F238E27FC236}">
                <a16:creationId xmlns:a16="http://schemas.microsoft.com/office/drawing/2014/main" id="{DB84197F-97F4-D990-2EC2-E09BE0C1C8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5926" y="210455"/>
            <a:ext cx="1510766" cy="848377"/>
          </a:xfrm>
          <a:prstGeom prst="rect">
            <a:avLst/>
          </a:prstGeom>
        </p:spPr>
      </p:pic>
      <p:pic>
        <p:nvPicPr>
          <p:cNvPr id="3" name="图片 2">
            <a:extLst>
              <a:ext uri="{FF2B5EF4-FFF2-40B4-BE49-F238E27FC236}">
                <a16:creationId xmlns:a16="http://schemas.microsoft.com/office/drawing/2014/main" id="{998BCE33-5701-EA05-B04F-6E6A1350F4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452947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left)">
                                      <p:cBhvr>
                                        <p:cTn id="24" dur="500"/>
                                        <p:tgtEl>
                                          <p:spTgt spid="46"/>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档案管理</a:t>
            </a:r>
          </a:p>
        </p:txBody>
      </p:sp>
      <p:grpSp>
        <p:nvGrpSpPr>
          <p:cNvPr id="7" name="组合 6"/>
          <p:cNvGrpSpPr/>
          <p:nvPr/>
        </p:nvGrpSpPr>
        <p:grpSpPr>
          <a:xfrm>
            <a:off x="1727524" y="4610322"/>
            <a:ext cx="823368" cy="823363"/>
            <a:chOff x="1926515" y="5006795"/>
            <a:chExt cx="823368" cy="823363"/>
          </a:xfrm>
        </p:grpSpPr>
        <p:sp>
          <p:nvSpPr>
            <p:cNvPr id="28" name="Oval 241"/>
            <p:cNvSpPr/>
            <p:nvPr/>
          </p:nvSpPr>
          <p:spPr>
            <a:xfrm>
              <a:off x="1984085" y="5064365"/>
              <a:ext cx="708227" cy="708223"/>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02</a:t>
              </a:r>
            </a:p>
          </p:txBody>
        </p:sp>
        <p:sp>
          <p:nvSpPr>
            <p:cNvPr id="29" name="Oval 242"/>
            <p:cNvSpPr/>
            <p:nvPr/>
          </p:nvSpPr>
          <p:spPr>
            <a:xfrm>
              <a:off x="1926515" y="5006795"/>
              <a:ext cx="823368" cy="823363"/>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9803788" y="4500878"/>
            <a:ext cx="823368" cy="823363"/>
            <a:chOff x="9393179" y="5006795"/>
            <a:chExt cx="823368" cy="823363"/>
          </a:xfrm>
        </p:grpSpPr>
        <p:sp>
          <p:nvSpPr>
            <p:cNvPr id="32" name="Oval 250"/>
            <p:cNvSpPr/>
            <p:nvPr/>
          </p:nvSpPr>
          <p:spPr>
            <a:xfrm>
              <a:off x="9457208" y="5064365"/>
              <a:ext cx="708227" cy="708223"/>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03</a:t>
              </a:r>
            </a:p>
          </p:txBody>
        </p:sp>
        <p:sp>
          <p:nvSpPr>
            <p:cNvPr id="33" name="Oval 251"/>
            <p:cNvSpPr/>
            <p:nvPr/>
          </p:nvSpPr>
          <p:spPr>
            <a:xfrm>
              <a:off x="9393179" y="5006795"/>
              <a:ext cx="823368" cy="823363"/>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2777331" y="4786437"/>
            <a:ext cx="3711272" cy="166199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rgbClr val="B0D001"/>
                </a:solidFill>
                <a:latin typeface="微软雅黑" panose="020B0503020204020204" pitchFamily="34" charset="-122"/>
                <a:ea typeface="微软雅黑" panose="020B0503020204020204" pitchFamily="34" charset="-122"/>
              </a:rPr>
              <a:t>酒店存档</a:t>
            </a:r>
            <a:endParaRPr lang="en-US" altLang="zh-CN" dirty="0">
              <a:solidFill>
                <a:srgbClr val="B0D001"/>
              </a:solidFill>
              <a:latin typeface="微软雅黑" panose="020B0503020204020204" pitchFamily="34" charset="-122"/>
              <a:ea typeface="微软雅黑" panose="020B0503020204020204" pitchFamily="34" charset="-122"/>
            </a:endParaRPr>
          </a:p>
          <a:p>
            <a:endParaRPr lang="en-US" altLang="zh-CN" dirty="0">
              <a:solidFill>
                <a:srgbClr val="3398E6"/>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所有纸质原件绩效评估需统一存储于人力资源部</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需存档文件类型包括：绩效考核框架、汇编、</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P&amp;P</a:t>
            </a: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民主会议文件、绩效承诺书（员工签署）文件（该文件可</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存放于每位员工的档案中）</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需按照年度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季度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部门进行分类存放</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原件存储周期需保留三年</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7034622" y="1717042"/>
            <a:ext cx="3098925" cy="984885"/>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rgbClr val="5B9BD5"/>
                </a:solidFill>
                <a:latin typeface="微软雅黑" panose="020B0503020204020204" pitchFamily="34" charset="-122"/>
                <a:ea typeface="微软雅黑" panose="020B0503020204020204" pitchFamily="34" charset="-122"/>
              </a:rPr>
              <a:t>部门存档</a:t>
            </a:r>
            <a:endParaRPr lang="en-US" altLang="zh-CN" dirty="0">
              <a:solidFill>
                <a:srgbClr val="5B9BD5"/>
              </a:solidFill>
              <a:latin typeface="微软雅黑" panose="020B0503020204020204" pitchFamily="34" charset="-122"/>
              <a:ea typeface="微软雅黑" panose="020B0503020204020204" pitchFamily="34" charset="-122"/>
            </a:endParaRPr>
          </a:p>
          <a:p>
            <a:endParaRPr lang="en-US" altLang="zh-CN" dirty="0">
              <a:solidFill>
                <a:srgbClr val="B0D001"/>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部门需建立专属绩效评估档案柜</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电子文件夹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需按年度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季度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月度进行分类存储</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702673" y="4790916"/>
            <a:ext cx="3114031" cy="1492716"/>
          </a:xfrm>
          <a:prstGeom prst="rect">
            <a:avLst/>
          </a:prstGeom>
          <a:noFill/>
          <a:effectLst/>
        </p:spPr>
        <p:txBody>
          <a:bodyPr wrap="squar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rgbClr val="3398E6"/>
                </a:solidFill>
                <a:latin typeface="微软雅黑" panose="020B0503020204020204" pitchFamily="34" charset="-122"/>
                <a:ea typeface="微软雅黑" panose="020B0503020204020204" pitchFamily="34" charset="-122"/>
              </a:rPr>
              <a:t>业主备案</a:t>
            </a:r>
            <a:endParaRPr lang="en-US" altLang="zh-CN" dirty="0">
              <a:solidFill>
                <a:srgbClr val="3398E6"/>
              </a:solidFill>
              <a:latin typeface="微软雅黑" panose="020B0503020204020204" pitchFamily="34" charset="-122"/>
              <a:ea typeface="微软雅黑" panose="020B0503020204020204" pitchFamily="34" charset="-122"/>
            </a:endParaRPr>
          </a:p>
          <a:p>
            <a:endParaRPr lang="en-US" altLang="zh-CN" dirty="0">
              <a:solidFill>
                <a:srgbClr val="3398E6"/>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需向业主提报文件，包括但不限于：绩效考核框架、绩效考核汇编、绩效考核政策与制度</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ü"/>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根据业主公司要求提报月度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季度</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年度自评考核表文件（不提供原件）</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43976" y="137624"/>
            <a:ext cx="733561" cy="998973"/>
            <a:chOff x="377787" y="229537"/>
            <a:chExt cx="1499492" cy="2042028"/>
          </a:xfrm>
        </p:grpSpPr>
        <p:sp>
          <p:nvSpPr>
            <p:cNvPr id="50" name="椭圆 49"/>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EE24CF0D-1760-4718-9203-754DCA64FC9B}"/>
              </a:ext>
            </a:extLst>
          </p:cNvPr>
          <p:cNvGrpSpPr/>
          <p:nvPr/>
        </p:nvGrpSpPr>
        <p:grpSpPr>
          <a:xfrm>
            <a:off x="5930418" y="1717042"/>
            <a:ext cx="823368" cy="823363"/>
            <a:chOff x="9393179" y="5006795"/>
            <a:chExt cx="823368" cy="823363"/>
          </a:xfrm>
        </p:grpSpPr>
        <p:sp>
          <p:nvSpPr>
            <p:cNvPr id="53" name="Oval 250">
              <a:extLst>
                <a:ext uri="{FF2B5EF4-FFF2-40B4-BE49-F238E27FC236}">
                  <a16:creationId xmlns:a16="http://schemas.microsoft.com/office/drawing/2014/main" id="{92619D23-76BE-407C-A727-35F038BCC326}"/>
                </a:ext>
              </a:extLst>
            </p:cNvPr>
            <p:cNvSpPr/>
            <p:nvPr/>
          </p:nvSpPr>
          <p:spPr>
            <a:xfrm>
              <a:off x="9457208" y="5064365"/>
              <a:ext cx="708227" cy="708223"/>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rPr>
                <a:t>01</a:t>
              </a:r>
            </a:p>
          </p:txBody>
        </p:sp>
        <p:sp>
          <p:nvSpPr>
            <p:cNvPr id="56" name="Oval 251">
              <a:extLst>
                <a:ext uri="{FF2B5EF4-FFF2-40B4-BE49-F238E27FC236}">
                  <a16:creationId xmlns:a16="http://schemas.microsoft.com/office/drawing/2014/main" id="{3956E287-176A-4FEA-80D2-757707504D6F}"/>
                </a:ext>
              </a:extLst>
            </p:cNvPr>
            <p:cNvSpPr/>
            <p:nvPr/>
          </p:nvSpPr>
          <p:spPr>
            <a:xfrm>
              <a:off x="9393179" y="5006795"/>
              <a:ext cx="823368" cy="823363"/>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sp>
        <p:nvSpPr>
          <p:cNvPr id="9" name="箭头: 虚尾 8">
            <a:extLst>
              <a:ext uri="{FF2B5EF4-FFF2-40B4-BE49-F238E27FC236}">
                <a16:creationId xmlns:a16="http://schemas.microsoft.com/office/drawing/2014/main" id="{3D995086-9657-4BAE-BAF0-695F0D3A108D}"/>
              </a:ext>
            </a:extLst>
          </p:cNvPr>
          <p:cNvSpPr/>
          <p:nvPr/>
        </p:nvSpPr>
        <p:spPr>
          <a:xfrm>
            <a:off x="1597698" y="2855815"/>
            <a:ext cx="8894379" cy="14911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a:extLst>
              <a:ext uri="{FF2B5EF4-FFF2-40B4-BE49-F238E27FC236}">
                <a16:creationId xmlns:a16="http://schemas.microsoft.com/office/drawing/2014/main" id="{C5E7D4BE-19EF-4710-A8D7-10D946DEEE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7376" y="2067777"/>
            <a:ext cx="2792695" cy="1675840"/>
          </a:xfrm>
          <a:prstGeom prst="rect">
            <a:avLst/>
          </a:prstGeom>
        </p:spPr>
      </p:pic>
      <p:pic>
        <p:nvPicPr>
          <p:cNvPr id="3" name="图片 2">
            <a:extLst>
              <a:ext uri="{FF2B5EF4-FFF2-40B4-BE49-F238E27FC236}">
                <a16:creationId xmlns:a16="http://schemas.microsoft.com/office/drawing/2014/main" id="{D9BD1E21-1E0B-04E4-D253-52F34ED540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5926" y="210455"/>
            <a:ext cx="1510766" cy="848377"/>
          </a:xfrm>
          <a:prstGeom prst="rect">
            <a:avLst/>
          </a:prstGeom>
        </p:spPr>
      </p:pic>
      <p:pic>
        <p:nvPicPr>
          <p:cNvPr id="4" name="图片 3">
            <a:extLst>
              <a:ext uri="{FF2B5EF4-FFF2-40B4-BE49-F238E27FC236}">
                <a16:creationId xmlns:a16="http://schemas.microsoft.com/office/drawing/2014/main" id="{4E1BF6C9-6F6C-6154-C029-78E47F8C28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7890827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down)">
                                      <p:cBhvr>
                                        <p:cTn id="10" dur="500"/>
                                        <p:tgtEl>
                                          <p:spTgt spid="6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500"/>
                                        <p:tgtEl>
                                          <p:spTgt spid="7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750" fill="hold"/>
                                        <p:tgtEl>
                                          <p:spTgt spid="7"/>
                                        </p:tgtEl>
                                        <p:attrNameLst>
                                          <p:attrName>ppt_w</p:attrName>
                                        </p:attrNameLst>
                                      </p:cBhvr>
                                      <p:tavLst>
                                        <p:tav tm="0">
                                          <p:val>
                                            <p:fltVal val="0"/>
                                          </p:val>
                                        </p:tav>
                                        <p:tav tm="100000">
                                          <p:val>
                                            <p:strVal val="#ppt_w"/>
                                          </p:val>
                                        </p:tav>
                                      </p:tavLst>
                                    </p:anim>
                                    <p:anim calcmode="lin" valueType="num">
                                      <p:cBhvr>
                                        <p:cTn id="19" dur="750" fill="hold"/>
                                        <p:tgtEl>
                                          <p:spTgt spid="7"/>
                                        </p:tgtEl>
                                        <p:attrNameLst>
                                          <p:attrName>ppt_h</p:attrName>
                                        </p:attrNameLst>
                                      </p:cBhvr>
                                      <p:tavLst>
                                        <p:tav tm="0">
                                          <p:val>
                                            <p:fltVal val="0"/>
                                          </p:val>
                                        </p:tav>
                                        <p:tav tm="100000">
                                          <p:val>
                                            <p:strVal val="#ppt_h"/>
                                          </p:val>
                                        </p:tav>
                                      </p:tavLst>
                                    </p:anim>
                                    <p:animEffect transition="in" filter="fade">
                                      <p:cBhvr>
                                        <p:cTn id="20" dur="750"/>
                                        <p:tgtEl>
                                          <p:spTgt spid="7"/>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left)">
                                      <p:cBhvr>
                                        <p:cTn id="24" dur="500"/>
                                        <p:tgtEl>
                                          <p:spTgt spid="72"/>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750" fill="hold"/>
                                        <p:tgtEl>
                                          <p:spTgt spid="8"/>
                                        </p:tgtEl>
                                        <p:attrNameLst>
                                          <p:attrName>ppt_w</p:attrName>
                                        </p:attrNameLst>
                                      </p:cBhvr>
                                      <p:tavLst>
                                        <p:tav tm="0">
                                          <p:val>
                                            <p:fltVal val="0"/>
                                          </p:val>
                                        </p:tav>
                                        <p:tav tm="100000">
                                          <p:val>
                                            <p:strVal val="#ppt_w"/>
                                          </p:val>
                                        </p:tav>
                                      </p:tavLst>
                                    </p:anim>
                                    <p:anim calcmode="lin" valueType="num">
                                      <p:cBhvr>
                                        <p:cTn id="29" dur="750" fill="hold"/>
                                        <p:tgtEl>
                                          <p:spTgt spid="8"/>
                                        </p:tgtEl>
                                        <p:attrNameLst>
                                          <p:attrName>ppt_h</p:attrName>
                                        </p:attrNameLst>
                                      </p:cBhvr>
                                      <p:tavLst>
                                        <p:tav tm="0">
                                          <p:val>
                                            <p:fltVal val="0"/>
                                          </p:val>
                                        </p:tav>
                                        <p:tav tm="100000">
                                          <p:val>
                                            <p:strVal val="#ppt_h"/>
                                          </p:val>
                                        </p:tav>
                                      </p:tavLst>
                                    </p:anim>
                                    <p:animEffect transition="in" filter="fade">
                                      <p:cBhvr>
                                        <p:cTn id="30" dur="750"/>
                                        <p:tgtEl>
                                          <p:spTgt spid="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left)">
                                      <p:cBhvr>
                                        <p:cTn id="34" dur="500"/>
                                        <p:tgtEl>
                                          <p:spTgt spid="74"/>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750" fill="hold"/>
                                        <p:tgtEl>
                                          <p:spTgt spid="52"/>
                                        </p:tgtEl>
                                        <p:attrNameLst>
                                          <p:attrName>ppt_w</p:attrName>
                                        </p:attrNameLst>
                                      </p:cBhvr>
                                      <p:tavLst>
                                        <p:tav tm="0">
                                          <p:val>
                                            <p:fltVal val="0"/>
                                          </p:val>
                                        </p:tav>
                                        <p:tav tm="100000">
                                          <p:val>
                                            <p:strVal val="#ppt_w"/>
                                          </p:val>
                                        </p:tav>
                                      </p:tavLst>
                                    </p:anim>
                                    <p:anim calcmode="lin" valueType="num">
                                      <p:cBhvr>
                                        <p:cTn id="39" dur="750" fill="hold"/>
                                        <p:tgtEl>
                                          <p:spTgt spid="52"/>
                                        </p:tgtEl>
                                        <p:attrNameLst>
                                          <p:attrName>ppt_h</p:attrName>
                                        </p:attrNameLst>
                                      </p:cBhvr>
                                      <p:tavLst>
                                        <p:tav tm="0">
                                          <p:val>
                                            <p:fltVal val="0"/>
                                          </p:val>
                                        </p:tav>
                                        <p:tav tm="100000">
                                          <p:val>
                                            <p:strVal val="#ppt_h"/>
                                          </p:val>
                                        </p:tav>
                                      </p:tavLst>
                                    </p:anim>
                                    <p:animEffect transition="in" filter="fade">
                                      <p:cBhvr>
                                        <p:cTn id="40"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7553" y="1260075"/>
            <a:ext cx="4640340" cy="718850"/>
            <a:chOff x="654992" y="1260075"/>
            <a:chExt cx="4640340" cy="718850"/>
          </a:xfrm>
        </p:grpSpPr>
        <p:sp>
          <p:nvSpPr>
            <p:cNvPr id="10" name="矩形 9"/>
            <p:cNvSpPr/>
            <p:nvPr/>
          </p:nvSpPr>
          <p:spPr>
            <a:xfrm>
              <a:off x="654992" y="1322652"/>
              <a:ext cx="4531158" cy="656273"/>
            </a:xfrm>
            <a:prstGeom prst="rect">
              <a:avLst/>
            </a:prstGeom>
            <a:gradFill>
              <a:gsLst>
                <a:gs pos="0">
                  <a:srgbClr val="3398E6"/>
                </a:gs>
                <a:gs pos="100000">
                  <a:srgbClr val="B0D0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bwMode="auto">
            <a:xfrm>
              <a:off x="750527" y="1260075"/>
              <a:ext cx="4544805" cy="646331"/>
            </a:xfrm>
            <a:prstGeom prst="rect">
              <a:avLst/>
            </a:prstGeom>
            <a:noFill/>
          </p:spPr>
          <p:txBody>
            <a:bodyPr wrap="square">
              <a:spAutoFit/>
            </a:bodyPr>
            <a:lstStyle/>
            <a:p>
              <a:r>
                <a:rPr lang="zh-CN" altLang="en-US" sz="3600" b="1" dirty="0">
                  <a:latin typeface="幼圆" panose="02010509060101010101" pitchFamily="49" charset="-122"/>
                  <a:ea typeface="幼圆" panose="02010509060101010101" pitchFamily="49" charset="-122"/>
                  <a:cs typeface="Kartika" panose="02020503030404060203" pitchFamily="18" charset="0"/>
                </a:rPr>
                <a:t>风险管理</a:t>
              </a:r>
            </a:p>
          </p:txBody>
        </p:sp>
      </p:grpSp>
      <p:pic>
        <p:nvPicPr>
          <p:cNvPr id="11" name="图片 10">
            <a:extLst>
              <a:ext uri="{FF2B5EF4-FFF2-40B4-BE49-F238E27FC236}">
                <a16:creationId xmlns:a16="http://schemas.microsoft.com/office/drawing/2014/main" id="{D7D52F88-807A-4EF7-A524-8DFA4CB4A4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947" y="2247408"/>
            <a:ext cx="5410053" cy="3337408"/>
          </a:xfrm>
          <a:prstGeom prst="rect">
            <a:avLst/>
          </a:prstGeom>
        </p:spPr>
      </p:pic>
      <p:sp>
        <p:nvSpPr>
          <p:cNvPr id="3" name="文本框 2">
            <a:extLst>
              <a:ext uri="{FF2B5EF4-FFF2-40B4-BE49-F238E27FC236}">
                <a16:creationId xmlns:a16="http://schemas.microsoft.com/office/drawing/2014/main" id="{17674820-6E0B-6EAA-027C-E958619A8354}"/>
              </a:ext>
            </a:extLst>
          </p:cNvPr>
          <p:cNvSpPr txBox="1"/>
          <p:nvPr/>
        </p:nvSpPr>
        <p:spPr>
          <a:xfrm>
            <a:off x="279400" y="2324400"/>
            <a:ext cx="6346624" cy="3285900"/>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绩效考核的原则为激励员工且奖罚分明，提高员工的工作积极性，最终使酒店的收益最大化。</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该考核方案科学地、客观地、有针对性地根据不同级别及岗位特殊性设立了针对性的考核比例和考核指标，避免“一刀切”，避免了员工因指标“不合理”产生抵触和质疑情绪，从而能够推动绩效考核的顺利进行。</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考核方案制定后需要律师审核，进行民主讨论、公示等流程，以获得全员通过，签订绩效考核同意书，从而规避劳动风险。</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绩效考核汇编应包含：绩效考核总章程、绩效考核评分细则、绩效考核管理办法。</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绩效工资考核方式：当月绩效成绩在次月工资中进行核算扣除。</a:t>
            </a:r>
          </a:p>
        </p:txBody>
      </p:sp>
      <p:pic>
        <p:nvPicPr>
          <p:cNvPr id="5" name="图片 4">
            <a:extLst>
              <a:ext uri="{FF2B5EF4-FFF2-40B4-BE49-F238E27FC236}">
                <a16:creationId xmlns:a16="http://schemas.microsoft.com/office/drawing/2014/main" id="{41875CCC-F05C-C29B-D543-22E9C01043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5926" y="210455"/>
            <a:ext cx="1510766" cy="848377"/>
          </a:xfrm>
          <a:prstGeom prst="rect">
            <a:avLst/>
          </a:prstGeom>
        </p:spPr>
      </p:pic>
      <p:pic>
        <p:nvPicPr>
          <p:cNvPr id="6" name="图片 5">
            <a:extLst>
              <a:ext uri="{FF2B5EF4-FFF2-40B4-BE49-F238E27FC236}">
                <a16:creationId xmlns:a16="http://schemas.microsoft.com/office/drawing/2014/main" id="{E7145DDD-7CFE-44AE-89C7-7333D6E2EE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2813047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6CABB-72E7-F4F5-8957-6B882204A518}"/>
            </a:ext>
          </a:extLst>
        </p:cNvPr>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C907ABBE-E4C7-9D6A-D1AE-EE7163F7A2D6}"/>
              </a:ext>
            </a:extLst>
          </p:cNvPr>
          <p:cNvCxnSpPr/>
          <p:nvPr/>
        </p:nvCxnSpPr>
        <p:spPr>
          <a:xfrm>
            <a:off x="6096000" y="3424767"/>
            <a:ext cx="4680000" cy="0"/>
          </a:xfrm>
          <a:prstGeom prst="line">
            <a:avLst/>
          </a:prstGeom>
          <a:ln>
            <a:gradFill>
              <a:gsLst>
                <a:gs pos="0">
                  <a:srgbClr val="03ACF2"/>
                </a:gs>
                <a:gs pos="100000">
                  <a:srgbClr val="8FD24F"/>
                </a:gs>
              </a:gsLst>
              <a:lin ang="0" scaled="0"/>
            </a:gradFill>
          </a:ln>
        </p:spPr>
        <p:style>
          <a:lnRef idx="1">
            <a:schemeClr val="accent1"/>
          </a:lnRef>
          <a:fillRef idx="0">
            <a:schemeClr val="accent1"/>
          </a:fillRef>
          <a:effectRef idx="0">
            <a:schemeClr val="accent1"/>
          </a:effectRef>
          <a:fontRef idx="minor">
            <a:schemeClr val="tx1"/>
          </a:fontRef>
        </p:style>
      </p:cxnSp>
      <p:sp>
        <p:nvSpPr>
          <p:cNvPr id="5" name="TextBox 24">
            <a:extLst>
              <a:ext uri="{FF2B5EF4-FFF2-40B4-BE49-F238E27FC236}">
                <a16:creationId xmlns:a16="http://schemas.microsoft.com/office/drawing/2014/main" id="{24FB3A9A-51C4-9374-9CD2-50FA77BABD32}"/>
              </a:ext>
            </a:extLst>
          </p:cNvPr>
          <p:cNvSpPr txBox="1"/>
          <p:nvPr/>
        </p:nvSpPr>
        <p:spPr>
          <a:xfrm>
            <a:off x="5972463" y="4023864"/>
            <a:ext cx="1446581"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开展程序</a:t>
            </a:r>
          </a:p>
        </p:txBody>
      </p:sp>
      <p:sp>
        <p:nvSpPr>
          <p:cNvPr id="6" name="TextBox 25">
            <a:extLst>
              <a:ext uri="{FF2B5EF4-FFF2-40B4-BE49-F238E27FC236}">
                <a16:creationId xmlns:a16="http://schemas.microsoft.com/office/drawing/2014/main" id="{2FDE9891-FAAD-C300-21E2-21D9967FF7C5}"/>
              </a:ext>
            </a:extLst>
          </p:cNvPr>
          <p:cNvSpPr txBox="1"/>
          <p:nvPr/>
        </p:nvSpPr>
        <p:spPr>
          <a:xfrm>
            <a:off x="7558593" y="4031256"/>
            <a:ext cx="1559398"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考核关系</a:t>
            </a:r>
          </a:p>
        </p:txBody>
      </p:sp>
      <p:sp>
        <p:nvSpPr>
          <p:cNvPr id="7" name="TextBox 26">
            <a:extLst>
              <a:ext uri="{FF2B5EF4-FFF2-40B4-BE49-F238E27FC236}">
                <a16:creationId xmlns:a16="http://schemas.microsoft.com/office/drawing/2014/main" id="{B5B4585E-CD20-C3D2-5DF1-EABB8B43F96E}"/>
              </a:ext>
            </a:extLst>
          </p:cNvPr>
          <p:cNvSpPr txBox="1"/>
          <p:nvPr/>
        </p:nvSpPr>
        <p:spPr>
          <a:xfrm>
            <a:off x="9231253" y="4023864"/>
            <a:ext cx="1457613"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自评方式</a:t>
            </a:r>
          </a:p>
        </p:txBody>
      </p:sp>
      <p:pic>
        <p:nvPicPr>
          <p:cNvPr id="13" name="图片 12">
            <a:extLst>
              <a:ext uri="{FF2B5EF4-FFF2-40B4-BE49-F238E27FC236}">
                <a16:creationId xmlns:a16="http://schemas.microsoft.com/office/drawing/2014/main" id="{0C5D2E5E-DD54-09BE-C747-72C8A90EE988}"/>
              </a:ext>
            </a:extLst>
          </p:cNvPr>
          <p:cNvPicPr>
            <a:picLocks noChangeAspect="1"/>
          </p:cNvPicPr>
          <p:nvPr/>
        </p:nvPicPr>
        <p:blipFill>
          <a:blip r:embed="rId3">
            <a:clrChange>
              <a:clrFrom>
                <a:srgbClr val="73848B"/>
              </a:clrFrom>
              <a:clrTo>
                <a:srgbClr val="73848B">
                  <a:alpha val="0"/>
                </a:srgbClr>
              </a:clrTo>
            </a:clrChange>
            <a:extLst>
              <a:ext uri="{28A0092B-C50C-407E-A947-70E740481C1C}">
                <a14:useLocalDpi xmlns:a14="http://schemas.microsoft.com/office/drawing/2010/main" val="0"/>
              </a:ext>
            </a:extLst>
          </a:blip>
          <a:stretch>
            <a:fillRect/>
          </a:stretch>
        </p:blipFill>
        <p:spPr>
          <a:xfrm>
            <a:off x="0" y="0"/>
            <a:ext cx="5146888" cy="6543111"/>
          </a:xfrm>
          <a:prstGeom prst="rect">
            <a:avLst/>
          </a:prstGeom>
          <a:ln>
            <a:noFill/>
          </a:ln>
          <a:effectLst>
            <a:outerShdw blurRad="190500" algn="tl" rotWithShape="0">
              <a:srgbClr val="000000">
                <a:alpha val="70000"/>
              </a:srgbClr>
            </a:outerShdw>
          </a:effectLst>
        </p:spPr>
      </p:pic>
      <p:pic>
        <p:nvPicPr>
          <p:cNvPr id="11" name="图片 10">
            <a:extLst>
              <a:ext uri="{FF2B5EF4-FFF2-40B4-BE49-F238E27FC236}">
                <a16:creationId xmlns:a16="http://schemas.microsoft.com/office/drawing/2014/main" id="{93354B21-F0C9-458C-B534-ADD0990FF6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
        <p:nvSpPr>
          <p:cNvPr id="4" name="文本框 3">
            <a:extLst>
              <a:ext uri="{FF2B5EF4-FFF2-40B4-BE49-F238E27FC236}">
                <a16:creationId xmlns:a16="http://schemas.microsoft.com/office/drawing/2014/main" id="{1D3BB7DA-79C0-83D0-85BE-9DEEDCBD7E2B}"/>
              </a:ext>
            </a:extLst>
          </p:cNvPr>
          <p:cNvSpPr txBox="1"/>
          <p:nvPr/>
        </p:nvSpPr>
        <p:spPr>
          <a:xfrm>
            <a:off x="6096000" y="2161105"/>
            <a:ext cx="4339650" cy="923330"/>
          </a:xfrm>
          <a:prstGeom prst="rect">
            <a:avLst/>
          </a:prstGeom>
          <a:noFill/>
        </p:spPr>
        <p:txBody>
          <a:bodyPr wrap="none" rtlCol="0">
            <a:spAutoFit/>
          </a:bodyPr>
          <a:lstStyle/>
          <a:p>
            <a:pPr defTabSz="1218804">
              <a:defRPr/>
            </a:pPr>
            <a:r>
              <a:rPr lang="zh-CN" altLang="en-US" sz="5400" b="1" kern="0" dirty="0">
                <a:gradFill>
                  <a:gsLst>
                    <a:gs pos="0">
                      <a:srgbClr val="3398E6"/>
                    </a:gs>
                    <a:gs pos="100000">
                      <a:srgbClr val="B0D001"/>
                    </a:gs>
                  </a:gsLst>
                  <a:lin ang="19200000" scaled="0"/>
                </a:gradFill>
                <a:latin typeface="微软雅黑" panose="020B0503020204020204" pitchFamily="34" charset="-122"/>
                <a:ea typeface="微软雅黑" panose="020B0503020204020204" pitchFamily="34" charset="-122"/>
              </a:rPr>
              <a:t>绩效考核程序</a:t>
            </a:r>
          </a:p>
        </p:txBody>
      </p:sp>
      <p:pic>
        <p:nvPicPr>
          <p:cNvPr id="12" name="图片 11">
            <a:extLst>
              <a:ext uri="{FF2B5EF4-FFF2-40B4-BE49-F238E27FC236}">
                <a16:creationId xmlns:a16="http://schemas.microsoft.com/office/drawing/2014/main" id="{E0F59588-CF9C-3511-825B-106EF7A86F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1268431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750" fill="hold"/>
                                        <p:tgtEl>
                                          <p:spTgt spid="4"/>
                                        </p:tgtEl>
                                        <p:attrNameLst>
                                          <p:attrName>ppt_y</p:attrName>
                                        </p:attrNameLst>
                                      </p:cBhvr>
                                      <p:tavLst>
                                        <p:tav tm="0">
                                          <p:val>
                                            <p:strVal val="#ppt_y"/>
                                          </p:val>
                                        </p:tav>
                                        <p:tav tm="100000">
                                          <p:val>
                                            <p:strVal val="#ppt_y"/>
                                          </p:val>
                                        </p:tav>
                                      </p:tavLst>
                                    </p:anim>
                                    <p:anim calcmode="lin" valueType="num">
                                      <p:cBhvr>
                                        <p:cTn id="26"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64845" y="66806"/>
            <a:ext cx="3570208" cy="769441"/>
          </a:xfrm>
          <a:prstGeom prst="rect">
            <a:avLst/>
          </a:prstGeom>
          <a:noFill/>
          <a:effectLst/>
        </p:spPr>
        <p:txBody>
          <a:bodyPr wrap="none" rtlCol="0">
            <a:spAutoFit/>
          </a:bodyPr>
          <a:lstStyle/>
          <a:p>
            <a:r>
              <a:rPr lang="zh-CN" altLang="en-US" sz="4400" dirty="0">
                <a:gradFill>
                  <a:gsLst>
                    <a:gs pos="0">
                      <a:srgbClr val="3398E6"/>
                    </a:gs>
                    <a:gs pos="100000">
                      <a:srgbClr val="B0D001"/>
                    </a:gs>
                  </a:gsLst>
                  <a:lin ang="10800000" scaled="0"/>
                </a:gradFill>
                <a:latin typeface="微软雅黑" panose="020B0503020204020204" pitchFamily="34" charset="-122"/>
                <a:ea typeface="微软雅黑" panose="020B0503020204020204" pitchFamily="34" charset="-122"/>
                <a:cs typeface="Kartika" panose="02020503030404060203" pitchFamily="18" charset="0"/>
              </a:rPr>
              <a:t>绩效开展程序</a:t>
            </a:r>
          </a:p>
        </p:txBody>
      </p:sp>
      <p:sp>
        <p:nvSpPr>
          <p:cNvPr id="30" name="TextBox 16"/>
          <p:cNvSpPr txBox="1"/>
          <p:nvPr/>
        </p:nvSpPr>
        <p:spPr bwMode="auto">
          <a:xfrm>
            <a:off x="364845" y="924733"/>
            <a:ext cx="5417888" cy="5428474"/>
          </a:xfrm>
          <a:prstGeom prst="rect">
            <a:avLst/>
          </a:prstGeom>
          <a:noFill/>
        </p:spPr>
        <p:txBody>
          <a:bodyPr wrap="square">
            <a:spAutoFit/>
          </a:bodyPr>
          <a:lstStyle/>
          <a:p>
            <a:pPr marL="171450" indent="-171450">
              <a:lnSpc>
                <a:spcPts val="1900"/>
              </a:lnSpc>
              <a:buFont typeface="Arial" panose="020B0604020202020204" pitchFamily="34" charset="0"/>
              <a:buChar cha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准备阶段</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完成并通过“绩效考核框架”、“绩效考核自评模板”、“月度指标完成指引板模板”</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下发“绩效考核自评模板”，收集部门针对“部门专项考核”立项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审核并通过“部门专项考核”立项内容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完成并通过“绩效考核汇编”</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完成“</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2026</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年度绩效考核”所有文件的律师细项审核</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召开“</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2026</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年度绩效考核”民主投票会议</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完成每位绩效参与员工的“绩效承诺书”签署</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开展绩效考核流程培训，需完成至少</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类（</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HOD</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层级培训、部门培训）</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1900"/>
              </a:lnSpc>
            </a:pP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Arial" panose="020B0604020202020204" pitchFamily="34" charset="0"/>
              <a:buChar cha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执行阶段</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所有级别考核，优先进行自评，并将自评结果提报直属上级进行复审</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直属上级复审无误后，需履行完成传批复审流程</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如针对直属上级或管理层复审结果有异议，可至人力资源部进行查询及反馈</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针对异议项，由人力资源部复审后，可在次月工资中进行二次扣除</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返还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ts val="1900"/>
              </a:lnSpc>
            </a:pP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Arial" panose="020B0604020202020204" pitchFamily="34" charset="0"/>
              <a:buChar cha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绩效工资发放</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当月绩效考核结果在次月工资中进行体现，例：</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月考核结果在</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月工资中扣减</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奖励（次月月底工资发放日期）</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marL="171450" indent="-171450">
              <a:lnSpc>
                <a:spcPts val="1900"/>
              </a:lnSpc>
              <a:buFont typeface="Wingdings" panose="05000000000000000000" pitchFamily="2" charset="2"/>
              <a:buChar char="ü"/>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已提出离职的员工绩效工资将在离职工资发放日期进行发放（离职工资发放日期调整为</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月，不再与常规工资共同发放）</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id="{9D3342A6-EC1C-43AD-B433-07E75B2D0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968919"/>
            <a:ext cx="5217399" cy="3222059"/>
          </a:xfrm>
          <a:prstGeom prst="rect">
            <a:avLst/>
          </a:prstGeom>
        </p:spPr>
      </p:pic>
      <p:pic>
        <p:nvPicPr>
          <p:cNvPr id="2" name="图片 1">
            <a:extLst>
              <a:ext uri="{FF2B5EF4-FFF2-40B4-BE49-F238E27FC236}">
                <a16:creationId xmlns:a16="http://schemas.microsoft.com/office/drawing/2014/main" id="{DB95A51B-C31A-8E5E-53C9-84BBBDD6C4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3" name="图片 2">
            <a:extLst>
              <a:ext uri="{FF2B5EF4-FFF2-40B4-BE49-F238E27FC236}">
                <a16:creationId xmlns:a16="http://schemas.microsoft.com/office/drawing/2014/main" id="{9B10AA70-2111-8A5F-3C80-1E6105D59C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9233140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21424" y="137032"/>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考核关系</a:t>
            </a:r>
          </a:p>
        </p:txBody>
      </p:sp>
      <p:grpSp>
        <p:nvGrpSpPr>
          <p:cNvPr id="10" name="组合 9"/>
          <p:cNvGrpSpPr/>
          <p:nvPr/>
        </p:nvGrpSpPr>
        <p:grpSpPr>
          <a:xfrm>
            <a:off x="1559232" y="989296"/>
            <a:ext cx="3738195" cy="657989"/>
            <a:chOff x="1794132" y="1751161"/>
            <a:chExt cx="3738195" cy="657989"/>
          </a:xfrm>
        </p:grpSpPr>
        <p:sp>
          <p:nvSpPr>
            <p:cNvPr id="11" name="矩形 10"/>
            <p:cNvSpPr/>
            <p:nvPr/>
          </p:nvSpPr>
          <p:spPr>
            <a:xfrm>
              <a:off x="1794132"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92698" y="1892278"/>
              <a:ext cx="3002727" cy="369324"/>
            </a:xfrm>
            <a:prstGeom prst="rect">
              <a:avLst/>
            </a:prstGeom>
          </p:spPr>
          <p:txBody>
            <a:bodyPr wrap="none" lIns="91431" tIns="45716" rIns="91431" bIns="45716">
              <a:spAutoFit/>
            </a:bodyPr>
            <a:lstStyle/>
            <a:p>
              <a:pPr algn="r" defTabSz="914273"/>
              <a:r>
                <a:rPr lang="en-US" altLang="zh-CN" b="1" dirty="0">
                  <a:solidFill>
                    <a:srgbClr val="FFFFFF"/>
                  </a:solidFill>
                  <a:latin typeface="微软雅黑" pitchFamily="34" charset="-122"/>
                  <a:ea typeface="微软雅黑" pitchFamily="34" charset="-122"/>
                </a:rPr>
                <a:t>JB1-</a:t>
              </a:r>
              <a:r>
                <a:rPr lang="zh-CN" altLang="en-US" b="1" dirty="0">
                  <a:solidFill>
                    <a:srgbClr val="FFFFFF"/>
                  </a:solidFill>
                  <a:latin typeface="微软雅黑" pitchFamily="34" charset="-122"/>
                  <a:ea typeface="微软雅黑" pitchFamily="34" charset="-122"/>
                </a:rPr>
                <a:t>一级被考核及二级直审</a:t>
              </a:r>
              <a:endParaRPr lang="en-US" altLang="zh-CN" b="1" dirty="0">
                <a:solidFill>
                  <a:srgbClr val="FFFFFF"/>
                </a:solidFill>
                <a:latin typeface="微软雅黑" pitchFamily="34" charset="-122"/>
                <a:ea typeface="微软雅黑" pitchFamily="34" charset="-122"/>
              </a:endParaRPr>
            </a:p>
          </p:txBody>
        </p:sp>
      </p:grpSp>
      <p:grpSp>
        <p:nvGrpSpPr>
          <p:cNvPr id="20" name="组合 19"/>
          <p:cNvGrpSpPr/>
          <p:nvPr/>
        </p:nvGrpSpPr>
        <p:grpSpPr>
          <a:xfrm>
            <a:off x="6894572" y="1002266"/>
            <a:ext cx="3692925" cy="657989"/>
            <a:chOff x="6892457" y="5867502"/>
            <a:chExt cx="3692925" cy="657989"/>
          </a:xfrm>
        </p:grpSpPr>
        <p:sp>
          <p:nvSpPr>
            <p:cNvPr id="21" name="矩形 20"/>
            <p:cNvSpPr/>
            <p:nvPr/>
          </p:nvSpPr>
          <p:spPr>
            <a:xfrm flipH="1">
              <a:off x="6892457" y="5867502"/>
              <a:ext cx="3692925" cy="657989"/>
            </a:xfrm>
            <a:prstGeom prst="rect">
              <a:avLst/>
            </a:prstGeom>
            <a:gradFill>
              <a:gsLst>
                <a:gs pos="0">
                  <a:srgbClr val="3398E6"/>
                </a:gs>
                <a:gs pos="100000">
                  <a:srgbClr val="B0D0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08543" y="5949483"/>
              <a:ext cx="2781513" cy="461657"/>
            </a:xfrm>
            <a:prstGeom prst="rect">
              <a:avLst/>
            </a:prstGeom>
          </p:spPr>
          <p:txBody>
            <a:bodyPr wrap="none" lIns="91431" tIns="45716" rIns="91431" bIns="45716">
              <a:spAutoFit/>
            </a:bodyPr>
            <a:lstStyle/>
            <a:p>
              <a:pPr defTabSz="914273"/>
              <a:r>
                <a:rPr lang="zh-CN" altLang="en-US" sz="2400" b="1" dirty="0">
                  <a:solidFill>
                    <a:srgbClr val="FFFFFF"/>
                  </a:solidFill>
                  <a:latin typeface="微软雅黑" pitchFamily="34" charset="-122"/>
                  <a:ea typeface="微软雅黑" pitchFamily="34" charset="-122"/>
                </a:rPr>
                <a:t>直接复审</a:t>
              </a:r>
              <a:r>
                <a:rPr lang="en-US" altLang="zh-CN" sz="2400" b="1" dirty="0">
                  <a:solidFill>
                    <a:srgbClr val="FFFFFF"/>
                  </a:solidFill>
                  <a:latin typeface="微软雅黑" pitchFamily="34" charset="-122"/>
                  <a:ea typeface="微软雅黑" pitchFamily="34" charset="-122"/>
                </a:rPr>
                <a:t>-</a:t>
              </a:r>
              <a:r>
                <a:rPr lang="zh-CN" altLang="en-US" sz="2400" b="1" dirty="0">
                  <a:solidFill>
                    <a:srgbClr val="FFFFFF"/>
                  </a:solidFill>
                  <a:latin typeface="微软雅黑" pitchFamily="34" charset="-122"/>
                  <a:ea typeface="微软雅黑" pitchFamily="34" charset="-122"/>
                </a:rPr>
                <a:t>业主代表</a:t>
              </a:r>
              <a:endParaRPr lang="en-US" altLang="zh-CN" sz="2400" b="1" dirty="0">
                <a:solidFill>
                  <a:srgbClr val="FFFFFF"/>
                </a:solidFill>
                <a:latin typeface="微软雅黑" pitchFamily="34" charset="-122"/>
                <a:ea typeface="微软雅黑" pitchFamily="34" charset="-122"/>
              </a:endParaRPr>
            </a:p>
          </p:txBody>
        </p:sp>
      </p:grpSp>
      <p:grpSp>
        <p:nvGrpSpPr>
          <p:cNvPr id="26" name="组合 25"/>
          <p:cNvGrpSpPr/>
          <p:nvPr/>
        </p:nvGrpSpPr>
        <p:grpSpPr>
          <a:xfrm>
            <a:off x="443976" y="137624"/>
            <a:ext cx="860561" cy="848536"/>
            <a:chOff x="377787" y="229537"/>
            <a:chExt cx="1759096" cy="1734515"/>
          </a:xfrm>
        </p:grpSpPr>
        <p:sp>
          <p:nvSpPr>
            <p:cNvPr id="27" name="椭圆 26"/>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39603" y="766772"/>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箭头: 右 1">
            <a:extLst>
              <a:ext uri="{FF2B5EF4-FFF2-40B4-BE49-F238E27FC236}">
                <a16:creationId xmlns:a16="http://schemas.microsoft.com/office/drawing/2014/main" id="{0857C905-D4FC-D1EB-F35A-60D19A7F89EE}"/>
              </a:ext>
            </a:extLst>
          </p:cNvPr>
          <p:cNvSpPr/>
          <p:nvPr/>
        </p:nvSpPr>
        <p:spPr>
          <a:xfrm rot="10800000">
            <a:off x="5792753" y="1113404"/>
            <a:ext cx="606493"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108375CA-1F7A-ED43-CAE4-356CE36870D3}"/>
              </a:ext>
            </a:extLst>
          </p:cNvPr>
          <p:cNvGrpSpPr/>
          <p:nvPr/>
        </p:nvGrpSpPr>
        <p:grpSpPr>
          <a:xfrm>
            <a:off x="1559232" y="2157696"/>
            <a:ext cx="3738195" cy="657989"/>
            <a:chOff x="1794132" y="1751161"/>
            <a:chExt cx="3738195" cy="657989"/>
          </a:xfrm>
        </p:grpSpPr>
        <p:sp>
          <p:nvSpPr>
            <p:cNvPr id="4" name="矩形 3">
              <a:extLst>
                <a:ext uri="{FF2B5EF4-FFF2-40B4-BE49-F238E27FC236}">
                  <a16:creationId xmlns:a16="http://schemas.microsoft.com/office/drawing/2014/main" id="{AFAEC9BE-09D6-B1AA-9240-80F600A2A173}"/>
                </a:ext>
              </a:extLst>
            </p:cNvPr>
            <p:cNvSpPr/>
            <p:nvPr/>
          </p:nvSpPr>
          <p:spPr>
            <a:xfrm>
              <a:off x="1794132"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070DA9D-47A3-F6AF-0306-FA1A45AC8B11}"/>
                </a:ext>
              </a:extLst>
            </p:cNvPr>
            <p:cNvSpPr/>
            <p:nvPr/>
          </p:nvSpPr>
          <p:spPr>
            <a:xfrm>
              <a:off x="2255798" y="1901254"/>
              <a:ext cx="3254398" cy="369324"/>
            </a:xfrm>
            <a:prstGeom prst="rect">
              <a:avLst/>
            </a:prstGeom>
          </p:spPr>
          <p:txBody>
            <a:bodyPr wrap="none" lIns="91431" tIns="45716" rIns="91431" bIns="45716">
              <a:spAutoFit/>
            </a:bodyPr>
            <a:lstStyle/>
            <a:p>
              <a:pPr algn="r" defTabSz="914273"/>
              <a:r>
                <a:rPr lang="en-US" altLang="zh-CN" b="1" dirty="0">
                  <a:solidFill>
                    <a:srgbClr val="FFFFFF"/>
                  </a:solidFill>
                  <a:latin typeface="微软雅黑" pitchFamily="34" charset="-122"/>
                  <a:ea typeface="微软雅黑" pitchFamily="34" charset="-122"/>
                </a:rPr>
                <a:t>JB2/3-</a:t>
              </a:r>
              <a:r>
                <a:rPr lang="zh-CN" altLang="en-US" b="1" dirty="0">
                  <a:solidFill>
                    <a:srgbClr val="FFFFFF"/>
                  </a:solidFill>
                  <a:latin typeface="微软雅黑" pitchFamily="34" charset="-122"/>
                  <a:ea typeface="微软雅黑" pitchFamily="34" charset="-122"/>
                </a:rPr>
                <a:t>二级被考核及三级直审</a:t>
              </a:r>
              <a:endParaRPr lang="en-US" altLang="zh-CN" b="1" dirty="0">
                <a:solidFill>
                  <a:srgbClr val="FFFFFF"/>
                </a:solidFill>
                <a:latin typeface="微软雅黑" pitchFamily="34" charset="-122"/>
                <a:ea typeface="微软雅黑" pitchFamily="34" charset="-122"/>
              </a:endParaRPr>
            </a:p>
          </p:txBody>
        </p:sp>
      </p:grpSp>
      <p:sp>
        <p:nvSpPr>
          <p:cNvPr id="6" name="箭头: 右 5">
            <a:extLst>
              <a:ext uri="{FF2B5EF4-FFF2-40B4-BE49-F238E27FC236}">
                <a16:creationId xmlns:a16="http://schemas.microsoft.com/office/drawing/2014/main" id="{36B50F23-8F74-6ACF-8FF9-71CF2E082746}"/>
              </a:ext>
            </a:extLst>
          </p:cNvPr>
          <p:cNvSpPr/>
          <p:nvPr/>
        </p:nvSpPr>
        <p:spPr>
          <a:xfrm rot="5400000">
            <a:off x="3329556" y="1686329"/>
            <a:ext cx="322658"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5637542A-9AE3-EF20-8BFC-1FBF0515D7F4}"/>
              </a:ext>
            </a:extLst>
          </p:cNvPr>
          <p:cNvGrpSpPr/>
          <p:nvPr/>
        </p:nvGrpSpPr>
        <p:grpSpPr>
          <a:xfrm>
            <a:off x="1559232" y="3326096"/>
            <a:ext cx="3738195" cy="657989"/>
            <a:chOff x="1794132" y="1751161"/>
            <a:chExt cx="3738195" cy="657989"/>
          </a:xfrm>
        </p:grpSpPr>
        <p:sp>
          <p:nvSpPr>
            <p:cNvPr id="15" name="矩形 14">
              <a:extLst>
                <a:ext uri="{FF2B5EF4-FFF2-40B4-BE49-F238E27FC236}">
                  <a16:creationId xmlns:a16="http://schemas.microsoft.com/office/drawing/2014/main" id="{2BBA6403-5262-0F4B-4393-178D02F6DDC4}"/>
                </a:ext>
              </a:extLst>
            </p:cNvPr>
            <p:cNvSpPr/>
            <p:nvPr/>
          </p:nvSpPr>
          <p:spPr>
            <a:xfrm>
              <a:off x="1794132"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E3B18DC-D94E-3B3B-DEFC-4A0ED5202E99}"/>
                </a:ext>
              </a:extLst>
            </p:cNvPr>
            <p:cNvSpPr/>
            <p:nvPr/>
          </p:nvSpPr>
          <p:spPr>
            <a:xfrm>
              <a:off x="2392698" y="1895493"/>
              <a:ext cx="3002727" cy="369324"/>
            </a:xfrm>
            <a:prstGeom prst="rect">
              <a:avLst/>
            </a:prstGeom>
          </p:spPr>
          <p:txBody>
            <a:bodyPr wrap="none" lIns="91431" tIns="45716" rIns="91431" bIns="45716">
              <a:spAutoFit/>
            </a:bodyPr>
            <a:lstStyle/>
            <a:p>
              <a:pPr algn="r" defTabSz="914273"/>
              <a:r>
                <a:rPr lang="en-US" altLang="zh-CN" b="1" dirty="0">
                  <a:solidFill>
                    <a:srgbClr val="FFFFFF"/>
                  </a:solidFill>
                  <a:latin typeface="微软雅黑" pitchFamily="34" charset="-122"/>
                  <a:ea typeface="微软雅黑" pitchFamily="34" charset="-122"/>
                </a:rPr>
                <a:t>JB4-</a:t>
              </a:r>
              <a:r>
                <a:rPr lang="zh-CN" altLang="en-US" b="1" dirty="0">
                  <a:solidFill>
                    <a:srgbClr val="FFFFFF"/>
                  </a:solidFill>
                  <a:latin typeface="微软雅黑" pitchFamily="34" charset="-122"/>
                  <a:ea typeface="微软雅黑" pitchFamily="34" charset="-122"/>
                </a:rPr>
                <a:t>三级被考核及四级直审</a:t>
              </a:r>
              <a:endParaRPr lang="en-US" altLang="zh-CN" b="1" dirty="0">
                <a:solidFill>
                  <a:srgbClr val="FFFFFF"/>
                </a:solidFill>
                <a:latin typeface="微软雅黑" pitchFamily="34" charset="-122"/>
                <a:ea typeface="微软雅黑" pitchFamily="34" charset="-122"/>
              </a:endParaRPr>
            </a:p>
          </p:txBody>
        </p:sp>
      </p:grpSp>
      <p:sp>
        <p:nvSpPr>
          <p:cNvPr id="17" name="箭头: 右 16">
            <a:extLst>
              <a:ext uri="{FF2B5EF4-FFF2-40B4-BE49-F238E27FC236}">
                <a16:creationId xmlns:a16="http://schemas.microsoft.com/office/drawing/2014/main" id="{6DF919BC-5081-51C5-D26D-7B8328A8FCD1}"/>
              </a:ext>
            </a:extLst>
          </p:cNvPr>
          <p:cNvSpPr/>
          <p:nvPr/>
        </p:nvSpPr>
        <p:spPr>
          <a:xfrm rot="5400000">
            <a:off x="3329556" y="2854729"/>
            <a:ext cx="322658"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C43AD119-3CEA-A324-510D-499E05C8F43F}"/>
              </a:ext>
            </a:extLst>
          </p:cNvPr>
          <p:cNvGrpSpPr/>
          <p:nvPr/>
        </p:nvGrpSpPr>
        <p:grpSpPr>
          <a:xfrm>
            <a:off x="1559232" y="4574806"/>
            <a:ext cx="3738195" cy="657989"/>
            <a:chOff x="1794132" y="1751161"/>
            <a:chExt cx="3738195" cy="657989"/>
          </a:xfrm>
        </p:grpSpPr>
        <p:sp>
          <p:nvSpPr>
            <p:cNvPr id="32" name="矩形 31">
              <a:extLst>
                <a:ext uri="{FF2B5EF4-FFF2-40B4-BE49-F238E27FC236}">
                  <a16:creationId xmlns:a16="http://schemas.microsoft.com/office/drawing/2014/main" id="{922A1E1C-7712-2B20-1DA8-7B2B274D76DC}"/>
                </a:ext>
              </a:extLst>
            </p:cNvPr>
            <p:cNvSpPr/>
            <p:nvPr/>
          </p:nvSpPr>
          <p:spPr>
            <a:xfrm>
              <a:off x="1794132"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DD6FEABB-F180-4D47-8D3A-1D3BFA2D0C65}"/>
                </a:ext>
              </a:extLst>
            </p:cNvPr>
            <p:cNvSpPr/>
            <p:nvPr/>
          </p:nvSpPr>
          <p:spPr>
            <a:xfrm>
              <a:off x="2255798" y="1880378"/>
              <a:ext cx="3254398" cy="369324"/>
            </a:xfrm>
            <a:prstGeom prst="rect">
              <a:avLst/>
            </a:prstGeom>
          </p:spPr>
          <p:txBody>
            <a:bodyPr wrap="none" lIns="91431" tIns="45716" rIns="91431" bIns="45716">
              <a:spAutoFit/>
            </a:bodyPr>
            <a:lstStyle/>
            <a:p>
              <a:pPr algn="r" defTabSz="914273"/>
              <a:r>
                <a:rPr lang="en-US" altLang="zh-CN" b="1" dirty="0">
                  <a:solidFill>
                    <a:srgbClr val="FFFFFF"/>
                  </a:solidFill>
                  <a:latin typeface="微软雅黑" pitchFamily="34" charset="-122"/>
                  <a:ea typeface="微软雅黑" pitchFamily="34" charset="-122"/>
                </a:rPr>
                <a:t>JB5/6-</a:t>
              </a:r>
              <a:r>
                <a:rPr lang="zh-CN" altLang="en-US" b="1" dirty="0">
                  <a:solidFill>
                    <a:srgbClr val="FFFFFF"/>
                  </a:solidFill>
                  <a:latin typeface="微软雅黑" pitchFamily="34" charset="-122"/>
                  <a:ea typeface="微软雅黑" pitchFamily="34" charset="-122"/>
                </a:rPr>
                <a:t>四级被考核及五级直审</a:t>
              </a:r>
              <a:endParaRPr lang="en-US" altLang="zh-CN" b="1" dirty="0">
                <a:solidFill>
                  <a:srgbClr val="FFFFFF"/>
                </a:solidFill>
                <a:latin typeface="微软雅黑" pitchFamily="34" charset="-122"/>
                <a:ea typeface="微软雅黑" pitchFamily="34" charset="-122"/>
              </a:endParaRPr>
            </a:p>
          </p:txBody>
        </p:sp>
      </p:grpSp>
      <p:sp>
        <p:nvSpPr>
          <p:cNvPr id="34" name="箭头: 右 33">
            <a:extLst>
              <a:ext uri="{FF2B5EF4-FFF2-40B4-BE49-F238E27FC236}">
                <a16:creationId xmlns:a16="http://schemas.microsoft.com/office/drawing/2014/main" id="{BD0129F8-F757-4BD6-EB01-126010859A98}"/>
              </a:ext>
            </a:extLst>
          </p:cNvPr>
          <p:cNvSpPr/>
          <p:nvPr/>
        </p:nvSpPr>
        <p:spPr>
          <a:xfrm rot="5400000">
            <a:off x="3329556" y="4103439"/>
            <a:ext cx="322658"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C4B670CE-F0B2-E6D8-FB73-4C993B4A25D6}"/>
              </a:ext>
            </a:extLst>
          </p:cNvPr>
          <p:cNvGrpSpPr/>
          <p:nvPr/>
        </p:nvGrpSpPr>
        <p:grpSpPr>
          <a:xfrm>
            <a:off x="1559232" y="5739813"/>
            <a:ext cx="3738195" cy="657989"/>
            <a:chOff x="1794132" y="1751161"/>
            <a:chExt cx="3738195" cy="657989"/>
          </a:xfrm>
        </p:grpSpPr>
        <p:sp>
          <p:nvSpPr>
            <p:cNvPr id="36" name="矩形 35">
              <a:extLst>
                <a:ext uri="{FF2B5EF4-FFF2-40B4-BE49-F238E27FC236}">
                  <a16:creationId xmlns:a16="http://schemas.microsoft.com/office/drawing/2014/main" id="{1A9A820F-2046-401D-C05A-3B8938E44C87}"/>
                </a:ext>
              </a:extLst>
            </p:cNvPr>
            <p:cNvSpPr/>
            <p:nvPr/>
          </p:nvSpPr>
          <p:spPr>
            <a:xfrm>
              <a:off x="1794132"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6F2F6B76-E978-4490-215C-FCFE36797B63}"/>
                </a:ext>
              </a:extLst>
            </p:cNvPr>
            <p:cNvSpPr/>
            <p:nvPr/>
          </p:nvSpPr>
          <p:spPr>
            <a:xfrm>
              <a:off x="2319969" y="1873542"/>
              <a:ext cx="2935401" cy="369324"/>
            </a:xfrm>
            <a:prstGeom prst="rect">
              <a:avLst/>
            </a:prstGeom>
          </p:spPr>
          <p:txBody>
            <a:bodyPr wrap="none" lIns="91431" tIns="45716" rIns="91431" bIns="45716">
              <a:spAutoFit/>
            </a:bodyPr>
            <a:lstStyle/>
            <a:p>
              <a:pPr algn="r" defTabSz="914273"/>
              <a:r>
                <a:rPr lang="en-US" altLang="zh-CN" b="1" dirty="0">
                  <a:solidFill>
                    <a:srgbClr val="FFFFFF"/>
                  </a:solidFill>
                  <a:latin typeface="微软雅黑" pitchFamily="34" charset="-122"/>
                  <a:ea typeface="微软雅黑" pitchFamily="34" charset="-122"/>
                </a:rPr>
                <a:t>JB7/10-</a:t>
              </a:r>
              <a:r>
                <a:rPr lang="zh-CN" altLang="en-US" b="1" dirty="0">
                  <a:solidFill>
                    <a:srgbClr val="FFFFFF"/>
                  </a:solidFill>
                  <a:latin typeface="微软雅黑" pitchFamily="34" charset="-122"/>
                  <a:ea typeface="微软雅黑" pitchFamily="34" charset="-122"/>
                </a:rPr>
                <a:t>五级被考核及分审</a:t>
              </a:r>
              <a:endParaRPr lang="en-US" altLang="zh-CN" b="1" dirty="0">
                <a:solidFill>
                  <a:srgbClr val="FFFFFF"/>
                </a:solidFill>
                <a:latin typeface="微软雅黑" pitchFamily="34" charset="-122"/>
                <a:ea typeface="微软雅黑" pitchFamily="34" charset="-122"/>
              </a:endParaRPr>
            </a:p>
          </p:txBody>
        </p:sp>
      </p:grpSp>
      <p:sp>
        <p:nvSpPr>
          <p:cNvPr id="38" name="箭头: 右 37">
            <a:extLst>
              <a:ext uri="{FF2B5EF4-FFF2-40B4-BE49-F238E27FC236}">
                <a16:creationId xmlns:a16="http://schemas.microsoft.com/office/drawing/2014/main" id="{A482BE1C-9378-2A75-54AE-FCBF7517CFC2}"/>
              </a:ext>
            </a:extLst>
          </p:cNvPr>
          <p:cNvSpPr/>
          <p:nvPr/>
        </p:nvSpPr>
        <p:spPr>
          <a:xfrm rot="5400000">
            <a:off x="3329556" y="5268446"/>
            <a:ext cx="322658"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箭头: 右 38">
            <a:extLst>
              <a:ext uri="{FF2B5EF4-FFF2-40B4-BE49-F238E27FC236}">
                <a16:creationId xmlns:a16="http://schemas.microsoft.com/office/drawing/2014/main" id="{B83A2FDD-0C62-4F93-0ED9-8C8C2BB3FD7C}"/>
              </a:ext>
            </a:extLst>
          </p:cNvPr>
          <p:cNvSpPr/>
          <p:nvPr/>
        </p:nvSpPr>
        <p:spPr>
          <a:xfrm>
            <a:off x="5410802" y="5802638"/>
            <a:ext cx="322658" cy="435716"/>
          </a:xfrm>
          <a:prstGeom prst="rightArrow">
            <a:avLst/>
          </a:prstGeom>
          <a:gradFill>
            <a:gsLst>
              <a:gs pos="17000">
                <a:srgbClr val="B0D005"/>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3F772CC1-0365-0B11-D32A-585090A9FF80}"/>
              </a:ext>
            </a:extLst>
          </p:cNvPr>
          <p:cNvGrpSpPr/>
          <p:nvPr/>
        </p:nvGrpSpPr>
        <p:grpSpPr>
          <a:xfrm>
            <a:off x="5846836" y="5739813"/>
            <a:ext cx="2526698" cy="657989"/>
            <a:chOff x="1712935" y="1751161"/>
            <a:chExt cx="3738195" cy="657989"/>
          </a:xfrm>
        </p:grpSpPr>
        <p:sp>
          <p:nvSpPr>
            <p:cNvPr id="41" name="矩形 40">
              <a:extLst>
                <a:ext uri="{FF2B5EF4-FFF2-40B4-BE49-F238E27FC236}">
                  <a16:creationId xmlns:a16="http://schemas.microsoft.com/office/drawing/2014/main" id="{CB5BEE87-F94E-FAFE-517A-FCF8C6DF653D}"/>
                </a:ext>
              </a:extLst>
            </p:cNvPr>
            <p:cNvSpPr/>
            <p:nvPr/>
          </p:nvSpPr>
          <p:spPr>
            <a:xfrm>
              <a:off x="1712935" y="1751161"/>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B3BF4F3A-CCBF-736C-5E0A-2C7B209BA4BF}"/>
                </a:ext>
              </a:extLst>
            </p:cNvPr>
            <p:cNvSpPr/>
            <p:nvPr/>
          </p:nvSpPr>
          <p:spPr>
            <a:xfrm>
              <a:off x="2290568" y="1944905"/>
              <a:ext cx="2582930" cy="307768"/>
            </a:xfrm>
            <a:prstGeom prst="rect">
              <a:avLst/>
            </a:prstGeom>
          </p:spPr>
          <p:txBody>
            <a:bodyPr wrap="square" lIns="91431" tIns="45716" rIns="91431" bIns="45716">
              <a:spAutoFit/>
            </a:bodyPr>
            <a:lstStyle/>
            <a:p>
              <a:pPr defTabSz="914273"/>
              <a:r>
                <a:rPr lang="en-US" altLang="zh-CN" sz="1400" b="1" dirty="0">
                  <a:solidFill>
                    <a:schemeClr val="bg1"/>
                  </a:solidFill>
                  <a:latin typeface="微软雅黑" pitchFamily="34" charset="-122"/>
                  <a:ea typeface="微软雅黑" pitchFamily="34" charset="-122"/>
                </a:rPr>
                <a:t>JB7</a:t>
              </a:r>
              <a:r>
                <a:rPr lang="zh-CN" altLang="en-US" sz="1400" b="1" dirty="0">
                  <a:solidFill>
                    <a:schemeClr val="bg1"/>
                  </a:solidFill>
                  <a:latin typeface="微软雅黑" pitchFamily="34" charset="-122"/>
                  <a:ea typeface="微软雅黑" pitchFamily="34" charset="-122"/>
                </a:rPr>
                <a:t>直审</a:t>
              </a:r>
              <a:r>
                <a:rPr lang="en-US" altLang="zh-CN" sz="1400" b="1" dirty="0">
                  <a:solidFill>
                    <a:schemeClr val="bg1"/>
                  </a:solidFill>
                  <a:latin typeface="微软雅黑" pitchFamily="34" charset="-122"/>
                  <a:ea typeface="微软雅黑" pitchFamily="34" charset="-122"/>
                </a:rPr>
                <a:t>JB8/9/10</a:t>
              </a:r>
            </a:p>
          </p:txBody>
        </p:sp>
      </p:grpSp>
      <p:grpSp>
        <p:nvGrpSpPr>
          <p:cNvPr id="48" name="组合 47">
            <a:extLst>
              <a:ext uri="{FF2B5EF4-FFF2-40B4-BE49-F238E27FC236}">
                <a16:creationId xmlns:a16="http://schemas.microsoft.com/office/drawing/2014/main" id="{0686B039-4434-4363-B6AF-BA1E74A2B65C}"/>
              </a:ext>
            </a:extLst>
          </p:cNvPr>
          <p:cNvGrpSpPr/>
          <p:nvPr/>
        </p:nvGrpSpPr>
        <p:grpSpPr>
          <a:xfrm>
            <a:off x="6707901" y="2522338"/>
            <a:ext cx="4066265" cy="2515239"/>
            <a:chOff x="1605948" y="1753842"/>
            <a:chExt cx="3738195" cy="657989"/>
          </a:xfrm>
        </p:grpSpPr>
        <p:sp>
          <p:nvSpPr>
            <p:cNvPr id="49" name="矩形 48">
              <a:extLst>
                <a:ext uri="{FF2B5EF4-FFF2-40B4-BE49-F238E27FC236}">
                  <a16:creationId xmlns:a16="http://schemas.microsoft.com/office/drawing/2014/main" id="{3BB4560F-BD86-EBCC-B395-86246158697E}"/>
                </a:ext>
              </a:extLst>
            </p:cNvPr>
            <p:cNvSpPr/>
            <p:nvPr/>
          </p:nvSpPr>
          <p:spPr>
            <a:xfrm>
              <a:off x="1605948" y="1753842"/>
              <a:ext cx="3738195" cy="657989"/>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824A20D1-5BC2-5618-FC3C-C33043CC01D4}"/>
                </a:ext>
              </a:extLst>
            </p:cNvPr>
            <p:cNvSpPr/>
            <p:nvPr/>
          </p:nvSpPr>
          <p:spPr>
            <a:xfrm>
              <a:off x="1910864" y="1801614"/>
              <a:ext cx="3269098" cy="531395"/>
            </a:xfrm>
            <a:prstGeom prst="rect">
              <a:avLst/>
            </a:prstGeom>
          </p:spPr>
          <p:txBody>
            <a:bodyPr wrap="square" lIns="91431" tIns="45716" rIns="91431" bIns="45716">
              <a:spAutoFit/>
            </a:bodyPr>
            <a:lstStyle/>
            <a:p>
              <a:pPr algn="ctr" defTabSz="914273"/>
              <a:r>
                <a:rPr lang="zh-CN" altLang="en-US" sz="1400" b="1" dirty="0">
                  <a:solidFill>
                    <a:srgbClr val="FFFFFF"/>
                  </a:solidFill>
                  <a:latin typeface="微软雅黑" pitchFamily="34" charset="-122"/>
                  <a:ea typeface="微软雅黑" pitchFamily="34" charset="-122"/>
                </a:rPr>
                <a:t>复审程序：</a:t>
              </a:r>
              <a:endParaRPr lang="en-US" altLang="zh-CN" sz="1400" b="1" dirty="0">
                <a:solidFill>
                  <a:srgbClr val="FFFFFF"/>
                </a:solidFill>
                <a:latin typeface="微软雅黑" pitchFamily="34" charset="-122"/>
                <a:ea typeface="微软雅黑" pitchFamily="34" charset="-122"/>
              </a:endParaRPr>
            </a:p>
            <a:p>
              <a:pPr algn="ctr" defTabSz="914273"/>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自审</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直审</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总监复审（</a:t>
              </a:r>
              <a:r>
                <a:rPr lang="en-US" altLang="zh-CN" sz="1400" b="1" dirty="0">
                  <a:solidFill>
                    <a:srgbClr val="FFFFFF"/>
                  </a:solidFill>
                  <a:latin typeface="微软雅黑" pitchFamily="34" charset="-122"/>
                  <a:ea typeface="微软雅黑" pitchFamily="34" charset="-122"/>
                </a:rPr>
                <a:t>HOD</a:t>
              </a:r>
              <a:r>
                <a:rPr lang="zh-CN" altLang="en-US" sz="1400" b="1" dirty="0">
                  <a:solidFill>
                    <a:srgbClr val="FFFFFF"/>
                  </a:solidFill>
                  <a:latin typeface="微软雅黑" pitchFamily="34" charset="-122"/>
                  <a:ea typeface="微软雅黑" pitchFamily="34" charset="-122"/>
                </a:rPr>
                <a:t>签字）</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人力资源复审（</a:t>
              </a:r>
              <a:r>
                <a:rPr lang="en-US" altLang="zh-CN" sz="1400" b="1" dirty="0">
                  <a:solidFill>
                    <a:srgbClr val="FFFFFF"/>
                  </a:solidFill>
                  <a:latin typeface="微软雅黑" pitchFamily="34" charset="-122"/>
                  <a:ea typeface="微软雅黑" pitchFamily="34" charset="-122"/>
                </a:rPr>
                <a:t>HR</a:t>
              </a:r>
              <a:r>
                <a:rPr lang="zh-CN" altLang="en-US" sz="1400" b="1" dirty="0">
                  <a:solidFill>
                    <a:srgbClr val="FFFFFF"/>
                  </a:solidFill>
                  <a:latin typeface="微软雅黑" pitchFamily="34" charset="-122"/>
                  <a:ea typeface="微软雅黑" pitchFamily="34" charset="-122"/>
                </a:rPr>
                <a:t>签字）</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财务复审（</a:t>
              </a:r>
              <a:r>
                <a:rPr lang="en-US" altLang="zh-CN" sz="1400" b="1" dirty="0">
                  <a:solidFill>
                    <a:srgbClr val="FFFFFF"/>
                  </a:solidFill>
                  <a:latin typeface="微软雅黑" pitchFamily="34" charset="-122"/>
                  <a:ea typeface="微软雅黑" pitchFamily="34" charset="-122"/>
                </a:rPr>
                <a:t>DFC</a:t>
              </a:r>
              <a:r>
                <a:rPr lang="zh-CN" altLang="en-US" sz="1400" b="1" dirty="0">
                  <a:solidFill>
                    <a:srgbClr val="FFFFFF"/>
                  </a:solidFill>
                  <a:latin typeface="微软雅黑" pitchFamily="34" charset="-122"/>
                  <a:ea typeface="微软雅黑" pitchFamily="34" charset="-122"/>
                </a:rPr>
                <a:t>签字）</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总经理复审（</a:t>
              </a:r>
              <a:r>
                <a:rPr lang="en-US" altLang="zh-CN" sz="1400" b="1" dirty="0">
                  <a:solidFill>
                    <a:srgbClr val="FFFFFF"/>
                  </a:solidFill>
                  <a:latin typeface="微软雅黑" pitchFamily="34" charset="-122"/>
                  <a:ea typeface="微软雅黑" pitchFamily="34" charset="-122"/>
                </a:rPr>
                <a:t>GM</a:t>
              </a:r>
              <a:r>
                <a:rPr lang="zh-CN" altLang="en-US" sz="1400" b="1" dirty="0">
                  <a:solidFill>
                    <a:srgbClr val="FFFFFF"/>
                  </a:solidFill>
                  <a:latin typeface="微软雅黑" pitchFamily="34" charset="-122"/>
                  <a:ea typeface="微软雅黑" pitchFamily="34" charset="-122"/>
                </a:rPr>
                <a:t>签字）</a:t>
              </a:r>
              <a:endParaRPr lang="en-US" altLang="zh-CN" sz="1400" b="1" dirty="0">
                <a:solidFill>
                  <a:srgbClr val="FFFFFF"/>
                </a:solidFill>
                <a:latin typeface="微软雅黑" pitchFamily="34" charset="-122"/>
                <a:ea typeface="微软雅黑" pitchFamily="34" charset="-122"/>
              </a:endParaRPr>
            </a:p>
            <a:p>
              <a:pPr algn="ctr" defTabSz="914273"/>
              <a:r>
                <a:rPr lang="zh-CN" altLang="en-US" sz="1400" b="1" dirty="0">
                  <a:solidFill>
                    <a:srgbClr val="FFFFFF"/>
                  </a:solidFill>
                  <a:latin typeface="微软雅黑" pitchFamily="34" charset="-122"/>
                  <a:ea typeface="微软雅黑" pitchFamily="34" charset="-122"/>
                </a:rPr>
                <a:t>业主复审（业代签字）</a:t>
              </a:r>
              <a:endParaRPr lang="en-US" altLang="zh-CN" sz="1400" b="1" dirty="0">
                <a:solidFill>
                  <a:srgbClr val="FFFFFF"/>
                </a:solidFill>
                <a:latin typeface="微软雅黑" pitchFamily="34" charset="-122"/>
                <a:ea typeface="微软雅黑" pitchFamily="34" charset="-122"/>
              </a:endParaRPr>
            </a:p>
          </p:txBody>
        </p:sp>
      </p:grpSp>
      <p:pic>
        <p:nvPicPr>
          <p:cNvPr id="51" name="图片 50">
            <a:extLst>
              <a:ext uri="{FF2B5EF4-FFF2-40B4-BE49-F238E27FC236}">
                <a16:creationId xmlns:a16="http://schemas.microsoft.com/office/drawing/2014/main" id="{77AB3E03-8CE5-78F0-EE5A-8FD0DA965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7932714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right)">
                                      <p:cBhvr>
                                        <p:cTn id="31" dur="500"/>
                                        <p:tgtEl>
                                          <p:spTgt spid="40"/>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right)">
                                      <p:cBhvr>
                                        <p:cTn id="3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84E10-1AC5-C1B5-CFA3-B43C10445D9D}"/>
            </a:ext>
          </a:extLst>
        </p:cNvPr>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89884C9C-E936-69F6-0689-826278087EAD}"/>
              </a:ext>
            </a:extLst>
          </p:cNvPr>
          <p:cNvCxnSpPr/>
          <p:nvPr/>
        </p:nvCxnSpPr>
        <p:spPr>
          <a:xfrm>
            <a:off x="6096000" y="3424767"/>
            <a:ext cx="4680000" cy="0"/>
          </a:xfrm>
          <a:prstGeom prst="line">
            <a:avLst/>
          </a:prstGeom>
          <a:ln>
            <a:gradFill>
              <a:gsLst>
                <a:gs pos="0">
                  <a:srgbClr val="03ACF2"/>
                </a:gs>
                <a:gs pos="100000">
                  <a:srgbClr val="8FD24F"/>
                </a:gs>
              </a:gsLst>
              <a:lin ang="0" scaled="0"/>
            </a:gradFill>
          </a:ln>
        </p:spPr>
        <p:style>
          <a:lnRef idx="1">
            <a:schemeClr val="accent1"/>
          </a:lnRef>
          <a:fillRef idx="0">
            <a:schemeClr val="accent1"/>
          </a:fillRef>
          <a:effectRef idx="0">
            <a:schemeClr val="accent1"/>
          </a:effectRef>
          <a:fontRef idx="minor">
            <a:schemeClr val="tx1"/>
          </a:fontRef>
        </p:style>
      </p:cxnSp>
      <p:sp>
        <p:nvSpPr>
          <p:cNvPr id="5" name="TextBox 24">
            <a:extLst>
              <a:ext uri="{FF2B5EF4-FFF2-40B4-BE49-F238E27FC236}">
                <a16:creationId xmlns:a16="http://schemas.microsoft.com/office/drawing/2014/main" id="{8033DC1B-1D72-A43F-E415-3C26C666CBED}"/>
              </a:ext>
            </a:extLst>
          </p:cNvPr>
          <p:cNvSpPr txBox="1"/>
          <p:nvPr/>
        </p:nvSpPr>
        <p:spPr>
          <a:xfrm>
            <a:off x="6624395" y="4023864"/>
            <a:ext cx="1446581"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指标权重</a:t>
            </a:r>
          </a:p>
        </p:txBody>
      </p:sp>
      <p:sp>
        <p:nvSpPr>
          <p:cNvPr id="6" name="TextBox 25">
            <a:extLst>
              <a:ext uri="{FF2B5EF4-FFF2-40B4-BE49-F238E27FC236}">
                <a16:creationId xmlns:a16="http://schemas.microsoft.com/office/drawing/2014/main" id="{9D0F8D5F-28DD-87B3-1157-688EB2B44FB3}"/>
              </a:ext>
            </a:extLst>
          </p:cNvPr>
          <p:cNvSpPr txBox="1"/>
          <p:nvPr/>
        </p:nvSpPr>
        <p:spPr>
          <a:xfrm>
            <a:off x="8308233" y="4030588"/>
            <a:ext cx="1559398"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指标体系</a:t>
            </a:r>
          </a:p>
        </p:txBody>
      </p:sp>
      <p:sp>
        <p:nvSpPr>
          <p:cNvPr id="7" name="TextBox 26">
            <a:extLst>
              <a:ext uri="{FF2B5EF4-FFF2-40B4-BE49-F238E27FC236}">
                <a16:creationId xmlns:a16="http://schemas.microsoft.com/office/drawing/2014/main" id="{BB6F7886-DF63-DB73-B7A4-613DE3272ED6}"/>
              </a:ext>
            </a:extLst>
          </p:cNvPr>
          <p:cNvSpPr txBox="1"/>
          <p:nvPr/>
        </p:nvSpPr>
        <p:spPr>
          <a:xfrm>
            <a:off x="6649686" y="4585787"/>
            <a:ext cx="1457613"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绩效档位</a:t>
            </a:r>
          </a:p>
        </p:txBody>
      </p:sp>
      <p:sp>
        <p:nvSpPr>
          <p:cNvPr id="8" name="TextBox 27">
            <a:extLst>
              <a:ext uri="{FF2B5EF4-FFF2-40B4-BE49-F238E27FC236}">
                <a16:creationId xmlns:a16="http://schemas.microsoft.com/office/drawing/2014/main" id="{84E87B52-F28D-6525-1144-F192B9F52B5A}"/>
              </a:ext>
            </a:extLst>
          </p:cNvPr>
          <p:cNvSpPr txBox="1"/>
          <p:nvPr/>
        </p:nvSpPr>
        <p:spPr>
          <a:xfrm>
            <a:off x="8305526" y="4585787"/>
            <a:ext cx="2031699"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权重细分</a:t>
            </a:r>
          </a:p>
        </p:txBody>
      </p:sp>
      <p:pic>
        <p:nvPicPr>
          <p:cNvPr id="13" name="图片 12">
            <a:extLst>
              <a:ext uri="{FF2B5EF4-FFF2-40B4-BE49-F238E27FC236}">
                <a16:creationId xmlns:a16="http://schemas.microsoft.com/office/drawing/2014/main" id="{88B8EAD4-8BA0-9AE3-9FC0-F626AC892E61}"/>
              </a:ext>
            </a:extLst>
          </p:cNvPr>
          <p:cNvPicPr>
            <a:picLocks noChangeAspect="1"/>
          </p:cNvPicPr>
          <p:nvPr/>
        </p:nvPicPr>
        <p:blipFill>
          <a:blip r:embed="rId3">
            <a:clrChange>
              <a:clrFrom>
                <a:srgbClr val="73848B"/>
              </a:clrFrom>
              <a:clrTo>
                <a:srgbClr val="73848B">
                  <a:alpha val="0"/>
                </a:srgbClr>
              </a:clrTo>
            </a:clrChange>
            <a:extLst>
              <a:ext uri="{28A0092B-C50C-407E-A947-70E740481C1C}">
                <a14:useLocalDpi xmlns:a14="http://schemas.microsoft.com/office/drawing/2010/main" val="0"/>
              </a:ext>
            </a:extLst>
          </a:blip>
          <a:stretch>
            <a:fillRect/>
          </a:stretch>
        </p:blipFill>
        <p:spPr>
          <a:xfrm>
            <a:off x="0" y="1"/>
            <a:ext cx="5146888" cy="6543114"/>
          </a:xfrm>
          <a:prstGeom prst="rect">
            <a:avLst/>
          </a:prstGeom>
          <a:ln>
            <a:noFill/>
          </a:ln>
          <a:effectLst>
            <a:outerShdw blurRad="190500" algn="tl" rotWithShape="0">
              <a:srgbClr val="000000">
                <a:alpha val="70000"/>
              </a:srgbClr>
            </a:outerShdw>
          </a:effectLst>
        </p:spPr>
      </p:pic>
      <p:pic>
        <p:nvPicPr>
          <p:cNvPr id="11" name="图片 10">
            <a:extLst>
              <a:ext uri="{FF2B5EF4-FFF2-40B4-BE49-F238E27FC236}">
                <a16:creationId xmlns:a16="http://schemas.microsoft.com/office/drawing/2014/main" id="{7E038901-0779-0039-B189-3FFB94C75A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
        <p:nvSpPr>
          <p:cNvPr id="4" name="文本框 3">
            <a:extLst>
              <a:ext uri="{FF2B5EF4-FFF2-40B4-BE49-F238E27FC236}">
                <a16:creationId xmlns:a16="http://schemas.microsoft.com/office/drawing/2014/main" id="{E9E6103D-0568-E7FF-040B-82B2B0007617}"/>
              </a:ext>
            </a:extLst>
          </p:cNvPr>
          <p:cNvSpPr txBox="1"/>
          <p:nvPr/>
        </p:nvSpPr>
        <p:spPr>
          <a:xfrm>
            <a:off x="6096000" y="2161105"/>
            <a:ext cx="4339650" cy="923330"/>
          </a:xfrm>
          <a:prstGeom prst="rect">
            <a:avLst/>
          </a:prstGeom>
          <a:noFill/>
        </p:spPr>
        <p:txBody>
          <a:bodyPr wrap="none" rtlCol="0">
            <a:spAutoFit/>
          </a:bodyPr>
          <a:lstStyle/>
          <a:p>
            <a:pPr defTabSz="1218804">
              <a:defRPr/>
            </a:pPr>
            <a:r>
              <a:rPr lang="zh-CN" altLang="en-US" sz="5400" b="1" kern="0" dirty="0">
                <a:gradFill>
                  <a:gsLst>
                    <a:gs pos="0">
                      <a:srgbClr val="3398E6"/>
                    </a:gs>
                    <a:gs pos="100000">
                      <a:srgbClr val="B0D001"/>
                    </a:gs>
                  </a:gsLst>
                  <a:lin ang="19200000" scaled="0"/>
                </a:gradFill>
                <a:latin typeface="微软雅黑" panose="020B0503020204020204" pitchFamily="34" charset="-122"/>
                <a:ea typeface="微软雅黑" panose="020B0503020204020204" pitchFamily="34" charset="-122"/>
              </a:rPr>
              <a:t>绩效考核体系</a:t>
            </a:r>
          </a:p>
        </p:txBody>
      </p:sp>
      <p:pic>
        <p:nvPicPr>
          <p:cNvPr id="2" name="图片 1">
            <a:extLst>
              <a:ext uri="{FF2B5EF4-FFF2-40B4-BE49-F238E27FC236}">
                <a16:creationId xmlns:a16="http://schemas.microsoft.com/office/drawing/2014/main" id="{84CF7966-8585-0CCE-578D-F01165B87D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31437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
                                        </p:tgtEl>
                                        <p:attrNameLst>
                                          <p:attrName>style.visibility</p:attrName>
                                        </p:attrNameLst>
                                      </p:cBhvr>
                                      <p:to>
                                        <p:strVal val="visible"/>
                                      </p:to>
                                    </p:set>
                                    <p:anim calcmode="lin" valueType="num">
                                      <p:cBhvr>
                                        <p:cTn id="28"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4"/>
                                        </p:tgtEl>
                                        <p:attrNameLst>
                                          <p:attrName>ppt_y</p:attrName>
                                        </p:attrNameLst>
                                      </p:cBhvr>
                                      <p:tavLst>
                                        <p:tav tm="0">
                                          <p:val>
                                            <p:strVal val="#ppt_y"/>
                                          </p:val>
                                        </p:tav>
                                        <p:tav tm="100000">
                                          <p:val>
                                            <p:strVal val="#ppt_y"/>
                                          </p:val>
                                        </p:tav>
                                      </p:tavLst>
                                    </p:anim>
                                    <p:anim calcmode="lin" valueType="num">
                                      <p:cBhvr>
                                        <p:cTn id="30"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指标权重</a:t>
            </a:r>
          </a:p>
        </p:txBody>
      </p:sp>
      <p:sp>
        <p:nvSpPr>
          <p:cNvPr id="7" name="Rectangle 13"/>
          <p:cNvSpPr/>
          <p:nvPr/>
        </p:nvSpPr>
        <p:spPr>
          <a:xfrm>
            <a:off x="-2" y="2976963"/>
            <a:ext cx="12192002" cy="2167330"/>
          </a:xfrm>
          <a:prstGeom prst="rect">
            <a:avLst/>
          </a:prstGeom>
          <a:gradFill>
            <a:gsLst>
              <a:gs pos="0">
                <a:srgbClr val="3398E6"/>
              </a:gs>
              <a:gs pos="100000">
                <a:srgbClr val="B0D00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TextBox 16"/>
          <p:cNvSpPr txBox="1"/>
          <p:nvPr/>
        </p:nvSpPr>
        <p:spPr bwMode="auto">
          <a:xfrm>
            <a:off x="7579288" y="3085024"/>
            <a:ext cx="2953245" cy="1993238"/>
          </a:xfrm>
          <a:prstGeom prst="rect">
            <a:avLst/>
          </a:prstGeom>
          <a:noFill/>
        </p:spPr>
        <p:txBody>
          <a:bodyPr wrap="square">
            <a:spAutoFit/>
          </a:bodyPr>
          <a:lstStyle/>
          <a:p>
            <a:pPr algn="ctr">
              <a:lnSpc>
                <a:spcPct val="150000"/>
              </a:lnSpc>
            </a:pPr>
            <a:r>
              <a:rPr lang="zh-CN" altLang="en-US" sz="1400" b="1" dirty="0">
                <a:solidFill>
                  <a:srgbClr val="FFFFFF"/>
                </a:solidFill>
                <a:latin typeface="微软雅黑" panose="020B0503020204020204" pitchFamily="34" charset="-122"/>
                <a:ea typeface="微软雅黑" panose="020B0503020204020204" pitchFamily="34" charset="-122"/>
              </a:rPr>
              <a:t>绩效考核工资比例：</a:t>
            </a:r>
            <a:endParaRPr lang="en-US" altLang="zh-CN" sz="1400" b="1" dirty="0">
              <a:solidFill>
                <a:srgbClr val="FFFFFF"/>
              </a:solidFill>
              <a:latin typeface="微软雅黑" panose="020B0503020204020204" pitchFamily="34" charset="-122"/>
              <a:ea typeface="微软雅黑" panose="020B0503020204020204" pitchFamily="34" charset="-122"/>
            </a:endParaRPr>
          </a:p>
          <a:p>
            <a:pPr algn="ctr">
              <a:lnSpc>
                <a:spcPct val="150000"/>
              </a:lnSpc>
            </a:pPr>
            <a:r>
              <a:rPr lang="en-US" altLang="zh-CN" sz="1400" b="1" dirty="0">
                <a:solidFill>
                  <a:srgbClr val="FFFFFF"/>
                </a:solidFill>
                <a:latin typeface="微软雅黑" panose="020B0503020204020204" pitchFamily="34" charset="-122"/>
                <a:ea typeface="微软雅黑" panose="020B0503020204020204" pitchFamily="34" charset="-122"/>
              </a:rPr>
              <a:t>JB1: 40%</a:t>
            </a:r>
          </a:p>
          <a:p>
            <a:pPr algn="ctr">
              <a:lnSpc>
                <a:spcPct val="150000"/>
              </a:lnSpc>
            </a:pPr>
            <a:r>
              <a:rPr lang="en-US" altLang="zh-CN" sz="1400" b="1" dirty="0">
                <a:solidFill>
                  <a:srgbClr val="FFFFFF"/>
                </a:solidFill>
                <a:latin typeface="微软雅黑" panose="020B0503020204020204" pitchFamily="34" charset="-122"/>
                <a:ea typeface="微软雅黑" panose="020B0503020204020204" pitchFamily="34" charset="-122"/>
              </a:rPr>
              <a:t>JB2-3: 30%</a:t>
            </a:r>
          </a:p>
          <a:p>
            <a:pPr algn="ctr">
              <a:lnSpc>
                <a:spcPct val="150000"/>
              </a:lnSpc>
            </a:pPr>
            <a:r>
              <a:rPr lang="en-US" altLang="zh-CN" sz="1400" b="1" dirty="0">
                <a:solidFill>
                  <a:srgbClr val="FFFFFF"/>
                </a:solidFill>
                <a:latin typeface="微软雅黑" panose="020B0503020204020204" pitchFamily="34" charset="-122"/>
                <a:ea typeface="微软雅黑" panose="020B0503020204020204" pitchFamily="34" charset="-122"/>
              </a:rPr>
              <a:t>JB4: 30%</a:t>
            </a:r>
          </a:p>
          <a:p>
            <a:pPr algn="ctr">
              <a:lnSpc>
                <a:spcPct val="150000"/>
              </a:lnSpc>
            </a:pPr>
            <a:r>
              <a:rPr lang="en-US" altLang="zh-CN" sz="1400" b="1" dirty="0">
                <a:solidFill>
                  <a:srgbClr val="FFFFFF"/>
                </a:solidFill>
                <a:latin typeface="微软雅黑" panose="020B0503020204020204" pitchFamily="34" charset="-122"/>
                <a:ea typeface="微软雅黑" panose="020B0503020204020204" pitchFamily="34" charset="-122"/>
              </a:rPr>
              <a:t>JB5-6: 15%</a:t>
            </a:r>
          </a:p>
          <a:p>
            <a:pPr algn="ctr">
              <a:lnSpc>
                <a:spcPct val="150000"/>
              </a:lnSpc>
            </a:pPr>
            <a:r>
              <a:rPr lang="en-US" altLang="zh-CN" sz="1400" b="1" dirty="0">
                <a:solidFill>
                  <a:srgbClr val="FFFFFF"/>
                </a:solidFill>
                <a:latin typeface="微软雅黑" panose="020B0503020204020204" pitchFamily="34" charset="-122"/>
                <a:ea typeface="微软雅黑" panose="020B0503020204020204" pitchFamily="34" charset="-122"/>
              </a:rPr>
              <a:t>JB7-10: 5%</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43976" y="137624"/>
            <a:ext cx="733561" cy="998973"/>
            <a:chOff x="377787" y="229537"/>
            <a:chExt cx="1499492" cy="2042028"/>
          </a:xfrm>
        </p:grpSpPr>
        <p:sp>
          <p:nvSpPr>
            <p:cNvPr id="23" name="椭圆 22"/>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CCC50F7B-5D55-2151-BCCE-FA7F0DB7E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772" y="2113704"/>
            <a:ext cx="5556815" cy="3567430"/>
          </a:xfrm>
          <a:prstGeom prst="rect">
            <a:avLst/>
          </a:prstGeom>
          <a:ln>
            <a:noFill/>
          </a:ln>
          <a:effectLst>
            <a:outerShdw blurRad="292100" dist="139700" dir="2700000" algn="tl" rotWithShape="0">
              <a:srgbClr val="333333">
                <a:alpha val="65000"/>
              </a:srgbClr>
            </a:outerShdw>
          </a:effectLst>
        </p:spPr>
      </p:pic>
      <p:pic>
        <p:nvPicPr>
          <p:cNvPr id="4" name="图片 3">
            <a:extLst>
              <a:ext uri="{FF2B5EF4-FFF2-40B4-BE49-F238E27FC236}">
                <a16:creationId xmlns:a16="http://schemas.microsoft.com/office/drawing/2014/main" id="{A2AAF2DE-C305-A2B3-CFD7-1ACA69E626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5" name="图片 4">
            <a:extLst>
              <a:ext uri="{FF2B5EF4-FFF2-40B4-BE49-F238E27FC236}">
                <a16:creationId xmlns:a16="http://schemas.microsoft.com/office/drawing/2014/main" id="{B903F4DD-B004-B1F4-F8AA-DE33961CD9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13162378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指标体系</a:t>
            </a:r>
          </a:p>
        </p:txBody>
      </p:sp>
      <p:sp>
        <p:nvSpPr>
          <p:cNvPr id="13" name="TextBox 16"/>
          <p:cNvSpPr txBox="1"/>
          <p:nvPr/>
        </p:nvSpPr>
        <p:spPr bwMode="auto">
          <a:xfrm>
            <a:off x="6561667" y="1803480"/>
            <a:ext cx="5054600" cy="3619709"/>
          </a:xfrm>
          <a:prstGeom prst="rect">
            <a:avLst/>
          </a:prstGeom>
          <a:noFill/>
        </p:spPr>
        <p:txBody>
          <a:bodyPr wrap="square">
            <a:spAutoFit/>
          </a:bodyPr>
          <a:lstStyle/>
          <a:p>
            <a:pPr marL="285750" indent="-285750">
              <a:lnSpc>
                <a:spcPts val="3500"/>
              </a:lnSpc>
              <a:buFont typeface="Wingdings" panose="05000000000000000000" pitchFamily="2" charset="2"/>
              <a:buChar char="ü"/>
            </a:pPr>
            <a:r>
              <a:rPr lang="en-US" altLang="zh-CN" sz="1600" b="1" dirty="0">
                <a:solidFill>
                  <a:srgbClr val="C00000"/>
                </a:solidFill>
                <a:latin typeface="微软雅黑" panose="020B0503020204020204" pitchFamily="34" charset="-122"/>
                <a:ea typeface="微软雅黑" panose="020B0503020204020204" pitchFamily="34" charset="-122"/>
              </a:rPr>
              <a:t>JB1-40%: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综合管理指标（六项）占</a:t>
            </a:r>
            <a:r>
              <a:rPr lang="en-US" altLang="zh-CN" sz="1600" i="1" dirty="0">
                <a:solidFill>
                  <a:srgbClr val="C00000"/>
                </a:solidFill>
                <a:latin typeface="微软雅黑" panose="020B0503020204020204" pitchFamily="34" charset="-122"/>
                <a:ea typeface="微软雅黑" panose="020B0503020204020204" pitchFamily="34" charset="-122"/>
              </a:rPr>
              <a:t>100%</a:t>
            </a:r>
          </a:p>
          <a:p>
            <a:pPr marL="285750" indent="-285750">
              <a:lnSpc>
                <a:spcPts val="3500"/>
              </a:lnSpc>
              <a:buFont typeface="Wingdings" panose="05000000000000000000" pitchFamily="2" charset="2"/>
              <a:buChar char="ü"/>
            </a:pPr>
            <a:r>
              <a:rPr lang="en-US" altLang="zh-CN" sz="1600" b="1" dirty="0">
                <a:solidFill>
                  <a:srgbClr val="C00000"/>
                </a:solidFill>
                <a:latin typeface="微软雅黑" panose="020B0503020204020204" pitchFamily="34" charset="-122"/>
                <a:ea typeface="微软雅黑" panose="020B0503020204020204" pitchFamily="34" charset="-122"/>
              </a:rPr>
              <a:t>JB2/3-30%: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综合管理指标（两项）占</a:t>
            </a:r>
            <a:r>
              <a:rPr lang="en-US" altLang="zh-CN" sz="1600" i="1" dirty="0">
                <a:solidFill>
                  <a:srgbClr val="C00000"/>
                </a:solidFill>
                <a:latin typeface="微软雅黑" panose="020B0503020204020204" pitchFamily="34" charset="-122"/>
                <a:ea typeface="微软雅黑" panose="020B0503020204020204" pitchFamily="34" charset="-122"/>
              </a:rPr>
              <a:t>50%</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部门专项指标（四项）占</a:t>
            </a:r>
            <a:r>
              <a:rPr lang="en-US" altLang="zh-CN" sz="1600" i="1" dirty="0">
                <a:solidFill>
                  <a:srgbClr val="C00000"/>
                </a:solidFill>
                <a:latin typeface="微软雅黑" panose="020B0503020204020204" pitchFamily="34" charset="-122"/>
                <a:ea typeface="微软雅黑" panose="020B0503020204020204" pitchFamily="34" charset="-122"/>
              </a:rPr>
              <a:t>50%</a:t>
            </a:r>
          </a:p>
          <a:p>
            <a:pPr marL="285750" indent="-285750">
              <a:lnSpc>
                <a:spcPts val="3500"/>
              </a:lnSpc>
              <a:buFont typeface="Wingdings" panose="05000000000000000000" pitchFamily="2" charset="2"/>
              <a:buChar char="ü"/>
            </a:pPr>
            <a:r>
              <a:rPr lang="en-US" altLang="zh-CN" sz="1600" b="1" dirty="0">
                <a:solidFill>
                  <a:srgbClr val="C00000"/>
                </a:solidFill>
                <a:latin typeface="微软雅黑" panose="020B0503020204020204" pitchFamily="34" charset="-122"/>
                <a:ea typeface="微软雅黑" panose="020B0503020204020204" pitchFamily="34" charset="-122"/>
              </a:rPr>
              <a:t>JB4-30%</a:t>
            </a:r>
            <a:r>
              <a:rPr lang="zh-CN" altLang="en-US" sz="1600" b="1" dirty="0">
                <a:solidFill>
                  <a:srgbClr val="C00000"/>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综合管理指标（四项）占</a:t>
            </a:r>
            <a:r>
              <a:rPr lang="en-US" altLang="zh-CN" sz="1600" i="1" dirty="0">
                <a:solidFill>
                  <a:srgbClr val="C00000"/>
                </a:solidFill>
                <a:latin typeface="微软雅黑" panose="020B0503020204020204" pitchFamily="34" charset="-122"/>
                <a:ea typeface="微软雅黑" panose="020B0503020204020204" pitchFamily="34" charset="-122"/>
              </a:rPr>
              <a:t>50%</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部门专项指标（四项）占</a:t>
            </a:r>
            <a:r>
              <a:rPr lang="en-US" altLang="zh-CN" sz="1600" i="1" dirty="0">
                <a:solidFill>
                  <a:srgbClr val="C00000"/>
                </a:solidFill>
                <a:latin typeface="微软雅黑" panose="020B0503020204020204" pitchFamily="34" charset="-122"/>
                <a:ea typeface="微软雅黑" panose="020B0503020204020204" pitchFamily="34" charset="-122"/>
              </a:rPr>
              <a:t>50%</a:t>
            </a:r>
          </a:p>
          <a:p>
            <a:pPr marL="285750" indent="-285750">
              <a:lnSpc>
                <a:spcPts val="3500"/>
              </a:lnSpc>
              <a:buFont typeface="Wingdings" panose="05000000000000000000" pitchFamily="2" charset="2"/>
              <a:buChar char="ü"/>
            </a:pPr>
            <a:r>
              <a:rPr lang="en-US" altLang="zh-CN" sz="1600" b="1" dirty="0">
                <a:solidFill>
                  <a:srgbClr val="C00000"/>
                </a:solidFill>
                <a:latin typeface="微软雅黑" panose="020B0503020204020204" pitchFamily="34" charset="-122"/>
                <a:ea typeface="微软雅黑" panose="020B0503020204020204" pitchFamily="34" charset="-122"/>
              </a:rPr>
              <a:t>JB5/6-15%</a:t>
            </a:r>
            <a:r>
              <a:rPr lang="zh-CN" altLang="en-US" sz="1600" b="1" dirty="0">
                <a:solidFill>
                  <a:srgbClr val="C00000"/>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综合管理指标（四项）占</a:t>
            </a:r>
            <a:r>
              <a:rPr lang="en-US" altLang="zh-CN" sz="1600" i="1" dirty="0">
                <a:solidFill>
                  <a:srgbClr val="C00000"/>
                </a:solidFill>
                <a:latin typeface="微软雅黑" panose="020B0503020204020204" pitchFamily="34" charset="-122"/>
                <a:ea typeface="微软雅黑" panose="020B0503020204020204" pitchFamily="34" charset="-122"/>
              </a:rPr>
              <a:t>40%</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部门专项指标（四项）占</a:t>
            </a:r>
            <a:r>
              <a:rPr lang="en-US" altLang="zh-CN" sz="1600" i="1" dirty="0">
                <a:solidFill>
                  <a:srgbClr val="C00000"/>
                </a:solidFill>
                <a:latin typeface="微软雅黑" panose="020B0503020204020204" pitchFamily="34" charset="-122"/>
                <a:ea typeface="微软雅黑" panose="020B0503020204020204" pitchFamily="34" charset="-122"/>
              </a:rPr>
              <a:t>60%</a:t>
            </a:r>
          </a:p>
          <a:p>
            <a:pPr marL="285750" indent="-285750">
              <a:lnSpc>
                <a:spcPts val="3500"/>
              </a:lnSpc>
              <a:buFont typeface="Wingdings" panose="05000000000000000000" pitchFamily="2" charset="2"/>
              <a:buChar char="ü"/>
            </a:pPr>
            <a:r>
              <a:rPr lang="en-US" altLang="zh-CN" sz="1600" b="1" dirty="0">
                <a:solidFill>
                  <a:srgbClr val="C00000"/>
                </a:solidFill>
                <a:latin typeface="微软雅黑" panose="020B0503020204020204" pitchFamily="34" charset="-122"/>
                <a:ea typeface="微软雅黑" panose="020B0503020204020204" pitchFamily="34" charset="-122"/>
              </a:rPr>
              <a:t>JB7/10-5%: </a:t>
            </a:r>
            <a:r>
              <a:rPr lang="zh-CN" altLang="en-US" sz="1600" dirty="0">
                <a:latin typeface="微软雅黑" panose="020B0503020204020204" pitchFamily="34" charset="-122"/>
                <a:ea typeface="微软雅黑" panose="020B0503020204020204" pitchFamily="34" charset="-122"/>
              </a:rPr>
              <a:t>部门专项指标（六项）占</a:t>
            </a:r>
            <a:r>
              <a:rPr lang="en-US" altLang="zh-CN" sz="1600" i="1" dirty="0">
                <a:solidFill>
                  <a:srgbClr val="C00000"/>
                </a:solidFill>
                <a:latin typeface="微软雅黑" panose="020B0503020204020204" pitchFamily="34" charset="-122"/>
                <a:ea typeface="微软雅黑" panose="020B0503020204020204" pitchFamily="34" charset="-122"/>
              </a:rPr>
              <a:t>100%</a:t>
            </a:r>
            <a:endParaRPr lang="zh-CN" altLang="en-US" sz="1600" i="1" dirty="0">
              <a:solidFill>
                <a:srgbClr val="C0000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43976" y="137624"/>
            <a:ext cx="733561" cy="998973"/>
            <a:chOff x="377787" y="229537"/>
            <a:chExt cx="1499492" cy="2042028"/>
          </a:xfrm>
        </p:grpSpPr>
        <p:sp>
          <p:nvSpPr>
            <p:cNvPr id="15" name="椭圆 14"/>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A4272BC2-E2A1-11BA-045A-60E6650519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72" y="1586037"/>
            <a:ext cx="5522361" cy="4054597"/>
          </a:xfrm>
          <a:prstGeom prst="rect">
            <a:avLst/>
          </a:prstGeom>
          <a:ln>
            <a:noFill/>
          </a:ln>
          <a:effectLst>
            <a:outerShdw blurRad="292100" dist="139700" dir="2700000" algn="tl" rotWithShape="0">
              <a:srgbClr val="333333">
                <a:alpha val="65000"/>
              </a:srgbClr>
            </a:outerShdw>
          </a:effectLst>
        </p:spPr>
      </p:pic>
      <p:pic>
        <p:nvPicPr>
          <p:cNvPr id="4" name="图片 3">
            <a:extLst>
              <a:ext uri="{FF2B5EF4-FFF2-40B4-BE49-F238E27FC236}">
                <a16:creationId xmlns:a16="http://schemas.microsoft.com/office/drawing/2014/main" id="{CF5A4BB2-157C-182C-C0A8-EFB2F0B3DF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
        <p:nvSpPr>
          <p:cNvPr id="5" name="文本框 4">
            <a:extLst>
              <a:ext uri="{FF2B5EF4-FFF2-40B4-BE49-F238E27FC236}">
                <a16:creationId xmlns:a16="http://schemas.microsoft.com/office/drawing/2014/main" id="{E75DB557-867D-D9D3-F64A-19578A567BD6}"/>
              </a:ext>
            </a:extLst>
          </p:cNvPr>
          <p:cNvSpPr txBox="1"/>
          <p:nvPr/>
        </p:nvSpPr>
        <p:spPr>
          <a:xfrm>
            <a:off x="175705" y="6091628"/>
            <a:ext cx="10712428" cy="307777"/>
          </a:xfrm>
          <a:prstGeom prst="rect">
            <a:avLst/>
          </a:prstGeom>
          <a:noFill/>
        </p:spPr>
        <p:txBody>
          <a:bodyPr wrap="square" rtlCol="0">
            <a:spAutoFit/>
          </a:bodyPr>
          <a:lstStyle/>
          <a:p>
            <a:r>
              <a:rPr lang="zh-CN" altLang="en-US" sz="1400" dirty="0">
                <a:solidFill>
                  <a:srgbClr val="C00000"/>
                </a:solidFill>
              </a:rPr>
              <a:t>备注：以上综合管理指标部分核算，仅使用于月度</a:t>
            </a:r>
            <a:r>
              <a:rPr lang="en-US" altLang="zh-CN" sz="1400" dirty="0">
                <a:solidFill>
                  <a:srgbClr val="C00000"/>
                </a:solidFill>
              </a:rPr>
              <a:t>/</a:t>
            </a:r>
            <a:r>
              <a:rPr lang="zh-CN" altLang="en-US" sz="1400" dirty="0">
                <a:solidFill>
                  <a:srgbClr val="C00000"/>
                </a:solidFill>
              </a:rPr>
              <a:t>季度</a:t>
            </a:r>
            <a:r>
              <a:rPr lang="en-US" altLang="zh-CN" sz="1400" dirty="0">
                <a:solidFill>
                  <a:srgbClr val="C00000"/>
                </a:solidFill>
              </a:rPr>
              <a:t>GOP</a:t>
            </a:r>
            <a:r>
              <a:rPr lang="zh-CN" altLang="en-US" sz="1400" dirty="0">
                <a:solidFill>
                  <a:srgbClr val="C00000"/>
                </a:solidFill>
              </a:rPr>
              <a:t>完成率达</a:t>
            </a:r>
            <a:r>
              <a:rPr lang="en-US" altLang="zh-CN" sz="1400" dirty="0">
                <a:solidFill>
                  <a:srgbClr val="C00000"/>
                </a:solidFill>
              </a:rPr>
              <a:t>80%</a:t>
            </a:r>
            <a:r>
              <a:rPr lang="zh-CN" altLang="en-US" sz="1400" dirty="0">
                <a:solidFill>
                  <a:srgbClr val="C00000"/>
                </a:solidFill>
              </a:rPr>
              <a:t>。如未达到综合管理指标部分将一票否决扣除。</a:t>
            </a:r>
          </a:p>
        </p:txBody>
      </p:sp>
      <p:pic>
        <p:nvPicPr>
          <p:cNvPr id="6" name="图片 5">
            <a:extLst>
              <a:ext uri="{FF2B5EF4-FFF2-40B4-BE49-F238E27FC236}">
                <a16:creationId xmlns:a16="http://schemas.microsoft.com/office/drawing/2014/main" id="{5D274573-F45C-8CC6-EB70-C47720536F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80289925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圆角矩形 14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93132" y="2056283"/>
            <a:ext cx="6693142" cy="2883876"/>
          </a:xfrm>
          <a:prstGeom prst="roundRect">
            <a:avLst>
              <a:gd name="adj" fmla="val 50000"/>
            </a:avLst>
          </a:prstGeom>
          <a:gradFill>
            <a:gsLst>
              <a:gs pos="0">
                <a:srgbClr val="3398E6"/>
              </a:gs>
              <a:gs pos="100000">
                <a:srgbClr val="B0D00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文本框 18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235331" y="2393639"/>
            <a:ext cx="1776448" cy="1415772"/>
          </a:xfrm>
          <a:prstGeom prst="rect">
            <a:avLst/>
          </a:prstGeom>
          <a:noFill/>
        </p:spPr>
        <p:txBody>
          <a:bodyPr wrap="none" rtlCol="0">
            <a:spAutoFit/>
          </a:bodyPr>
          <a:lstStyle/>
          <a:p>
            <a:pPr defTabSz="1218804">
              <a:defRPr/>
            </a:pPr>
            <a:r>
              <a:rPr lang="zh-CN" altLang="en-US" sz="32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5400" b="1" dirty="0">
                <a:solidFill>
                  <a:srgbClr val="FEFEFE"/>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5400" b="1" dirty="0">
              <a:solidFill>
                <a:srgbClr val="FEFEFE"/>
              </a:solidFill>
              <a:latin typeface="微软雅黑" panose="020B0503020204020204" pitchFamily="34" charset="-122"/>
              <a:ea typeface="微软雅黑" panose="020B0503020204020204" pitchFamily="34" charset="-122"/>
              <a:cs typeface="Kartika" panose="02020503030404060203" pitchFamily="18" charset="0"/>
            </a:endParaRPr>
          </a:p>
        </p:txBody>
      </p:sp>
      <p:grpSp>
        <p:nvGrpSpPr>
          <p:cNvPr id="166" name="组合 16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257500" y="1836791"/>
            <a:ext cx="4205517" cy="824925"/>
            <a:chOff x="7270379" y="709668"/>
            <a:chExt cx="5250182" cy="1302013"/>
          </a:xfrm>
        </p:grpSpPr>
        <p:grpSp>
          <p:nvGrpSpPr>
            <p:cNvPr id="167" name="组合 166"/>
            <p:cNvGrpSpPr/>
            <p:nvPr/>
          </p:nvGrpSpPr>
          <p:grpSpPr>
            <a:xfrm>
              <a:off x="7270379" y="1077645"/>
              <a:ext cx="5250182" cy="934036"/>
              <a:chOff x="7509528" y="1077645"/>
              <a:chExt cx="5250182" cy="934036"/>
            </a:xfrm>
          </p:grpSpPr>
          <p:sp>
            <p:nvSpPr>
              <p:cNvPr id="170" name="圆角矩形 169"/>
              <p:cNvSpPr/>
              <p:nvPr/>
            </p:nvSpPr>
            <p:spPr>
              <a:xfrm>
                <a:off x="7509528" y="1077645"/>
                <a:ext cx="5250182" cy="934036"/>
              </a:xfrm>
              <a:prstGeom prst="roundRect">
                <a:avLst>
                  <a:gd name="adj" fmla="val 50000"/>
                </a:avLst>
              </a:prstGeom>
              <a:solidFill>
                <a:srgbClr val="8FD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1" name="椭圆 170"/>
              <p:cNvSpPr/>
              <p:nvPr/>
            </p:nvSpPr>
            <p:spPr>
              <a:xfrm>
                <a:off x="7655627" y="1185937"/>
                <a:ext cx="717451" cy="71745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文本框 167"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8584208" y="1201055"/>
              <a:ext cx="2920143" cy="576345"/>
            </a:xfrm>
            <a:prstGeom prst="rect">
              <a:avLst/>
            </a:prstGeom>
            <a:noFill/>
          </p:spPr>
          <p:txBody>
            <a:bodyPr wrap="none" rtlCol="0">
              <a:spAutoFit/>
            </a:bodyPr>
            <a:lstStyle/>
            <a:p>
              <a:pPr defTabSz="1218804">
                <a:defRPr/>
              </a:pPr>
              <a:r>
                <a:rPr lang="zh-CN" altLang="en-US" sz="2400" b="1" kern="0" dirty="0">
                  <a:solidFill>
                    <a:schemeClr val="bg1"/>
                  </a:solidFill>
                  <a:latin typeface="微软雅黑" panose="020B0503020204020204" pitchFamily="34" charset="-122"/>
                  <a:ea typeface="微软雅黑" panose="020B0503020204020204" pitchFamily="34" charset="-122"/>
                </a:rPr>
                <a:t>考核组织和管理</a:t>
              </a:r>
            </a:p>
          </p:txBody>
        </p:sp>
        <p:sp>
          <p:nvSpPr>
            <p:cNvPr id="169" name="文本框 168"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7476081" y="709668"/>
              <a:ext cx="618770" cy="922152"/>
            </a:xfrm>
            <a:prstGeom prst="rect">
              <a:avLst/>
            </a:prstGeom>
            <a:noFill/>
          </p:spPr>
          <p:txBody>
            <a:bodyPr wrap="none" rtlCol="0">
              <a:spAutoFit/>
            </a:bodyPr>
            <a:lstStyle/>
            <a:p>
              <a:pPr defTabSz="1218804">
                <a:defRPr/>
              </a:pPr>
              <a:r>
                <a:rPr lang="zh-CN" altLang="en-US" sz="24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a:solidFill>
                  <a:schemeClr val="tx1">
                    <a:lumMod val="85000"/>
                    <a:lumOff val="15000"/>
                  </a:schemeClr>
                </a:solidFill>
                <a:latin typeface="幼圆" panose="02010509060101010101" pitchFamily="49" charset="-122"/>
                <a:ea typeface="幼圆" panose="02010509060101010101" pitchFamily="49" charset="-122"/>
              </a:endParaRPr>
            </a:p>
            <a:p>
              <a:r>
                <a:rPr lang="en-US" altLang="zh-CN" dirty="0">
                  <a:solidFill>
                    <a:srgbClr val="8FD24F"/>
                  </a:solidFill>
                  <a:latin typeface="Arial Black" panose="020B0A04020102020204" pitchFamily="34" charset="0"/>
                  <a:ea typeface="幼圆" panose="02010509060101010101" pitchFamily="49" charset="-122"/>
                  <a:cs typeface="Kartika" panose="02020503030404060203" pitchFamily="18" charset="0"/>
                </a:rPr>
                <a:t>02</a:t>
              </a:r>
            </a:p>
          </p:txBody>
        </p:sp>
      </p:grpSp>
      <p:grpSp>
        <p:nvGrpSpPr>
          <p:cNvPr id="172" name="组合 17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753956" y="2618239"/>
            <a:ext cx="4205517" cy="824926"/>
            <a:chOff x="7861223" y="1952681"/>
            <a:chExt cx="5250182" cy="1312489"/>
          </a:xfrm>
        </p:grpSpPr>
        <p:grpSp>
          <p:nvGrpSpPr>
            <p:cNvPr id="173" name="组合 172"/>
            <p:cNvGrpSpPr/>
            <p:nvPr/>
          </p:nvGrpSpPr>
          <p:grpSpPr>
            <a:xfrm>
              <a:off x="7861223" y="2331134"/>
              <a:ext cx="5250182" cy="934036"/>
              <a:chOff x="7509528" y="2331134"/>
              <a:chExt cx="5250182" cy="934036"/>
            </a:xfrm>
          </p:grpSpPr>
          <p:sp>
            <p:nvSpPr>
              <p:cNvPr id="176" name="圆角矩形 175"/>
              <p:cNvSpPr/>
              <p:nvPr/>
            </p:nvSpPr>
            <p:spPr>
              <a:xfrm>
                <a:off x="7509528" y="2331134"/>
                <a:ext cx="5250182" cy="934036"/>
              </a:xfrm>
              <a:prstGeom prst="roundRect">
                <a:avLst>
                  <a:gd name="adj" fmla="val 50000"/>
                </a:avLst>
              </a:prstGeom>
              <a:solidFill>
                <a:srgbClr val="03A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7" name="椭圆 176"/>
              <p:cNvSpPr/>
              <p:nvPr/>
            </p:nvSpPr>
            <p:spPr>
              <a:xfrm>
                <a:off x="7655626" y="2439426"/>
                <a:ext cx="717451" cy="71745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4" name="文本框 173"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9355892" y="2400336"/>
              <a:ext cx="2535913" cy="576344"/>
            </a:xfrm>
            <a:prstGeom prst="rect">
              <a:avLst/>
            </a:prstGeom>
            <a:noFill/>
          </p:spPr>
          <p:txBody>
            <a:bodyPr wrap="none" rtlCol="0">
              <a:spAutoFit/>
            </a:bodyPr>
            <a:lstStyle/>
            <a:p>
              <a:pPr defTabSz="1218804">
                <a:defRPr/>
              </a:pPr>
              <a:r>
                <a:rPr lang="zh-CN" altLang="en-US" sz="2400" b="1" kern="0" dirty="0">
                  <a:solidFill>
                    <a:schemeClr val="bg1"/>
                  </a:solidFill>
                  <a:latin typeface="微软雅黑" panose="020B0503020204020204" pitchFamily="34" charset="-122"/>
                  <a:ea typeface="微软雅黑" panose="020B0503020204020204" pitchFamily="34" charset="-122"/>
                </a:rPr>
                <a:t>绩效考核程序</a:t>
              </a:r>
            </a:p>
          </p:txBody>
        </p:sp>
        <p:sp>
          <p:nvSpPr>
            <p:cNvPr id="175" name="文本框 174"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8066925" y="1952681"/>
              <a:ext cx="618770" cy="922150"/>
            </a:xfrm>
            <a:prstGeom prst="rect">
              <a:avLst/>
            </a:prstGeom>
            <a:noFill/>
          </p:spPr>
          <p:txBody>
            <a:bodyPr wrap="none" rtlCol="0">
              <a:spAutoFit/>
            </a:bodyPr>
            <a:lstStyle/>
            <a:p>
              <a:pPr defTabSz="1218804">
                <a:defRPr/>
              </a:pPr>
              <a:r>
                <a:rPr lang="zh-CN" altLang="en-US" sz="24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a:solidFill>
                  <a:schemeClr val="tx1">
                    <a:lumMod val="85000"/>
                    <a:lumOff val="15000"/>
                  </a:schemeClr>
                </a:solidFill>
                <a:latin typeface="幼圆" panose="02010509060101010101" pitchFamily="49" charset="-122"/>
                <a:ea typeface="幼圆" panose="02010509060101010101" pitchFamily="49" charset="-122"/>
              </a:endParaRPr>
            </a:p>
            <a:p>
              <a:r>
                <a:rPr lang="en-US" altLang="zh-CN" dirty="0">
                  <a:solidFill>
                    <a:srgbClr val="03ACF2"/>
                  </a:solidFill>
                  <a:latin typeface="Arial Black" panose="020B0A04020102020204" pitchFamily="34" charset="0"/>
                  <a:ea typeface="幼圆" panose="02010509060101010101" pitchFamily="49" charset="-122"/>
                  <a:cs typeface="Kartika" panose="02020503030404060203" pitchFamily="18" charset="0"/>
                </a:rPr>
                <a:t>03</a:t>
              </a:r>
            </a:p>
          </p:txBody>
        </p:sp>
      </p:grpSp>
      <p:grpSp>
        <p:nvGrpSpPr>
          <p:cNvPr id="178" name="组合 17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322297" y="3410459"/>
            <a:ext cx="4205517" cy="883457"/>
            <a:chOff x="7861223" y="3230998"/>
            <a:chExt cx="5250182" cy="1287663"/>
          </a:xfrm>
        </p:grpSpPr>
        <p:grpSp>
          <p:nvGrpSpPr>
            <p:cNvPr id="179" name="组合 178"/>
            <p:cNvGrpSpPr/>
            <p:nvPr/>
          </p:nvGrpSpPr>
          <p:grpSpPr>
            <a:xfrm>
              <a:off x="7861223" y="3584625"/>
              <a:ext cx="5250182" cy="934036"/>
              <a:chOff x="7509528" y="3584625"/>
              <a:chExt cx="5250182" cy="934036"/>
            </a:xfrm>
          </p:grpSpPr>
          <p:sp>
            <p:nvSpPr>
              <p:cNvPr id="182" name="圆角矩形 181"/>
              <p:cNvSpPr/>
              <p:nvPr/>
            </p:nvSpPr>
            <p:spPr>
              <a:xfrm>
                <a:off x="7509528" y="3584625"/>
                <a:ext cx="5250182" cy="934036"/>
              </a:xfrm>
              <a:prstGeom prst="roundRect">
                <a:avLst>
                  <a:gd name="adj" fmla="val 50000"/>
                </a:avLst>
              </a:prstGeom>
              <a:solidFill>
                <a:srgbClr val="8FD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3" name="椭圆 182"/>
              <p:cNvSpPr/>
              <p:nvPr/>
            </p:nvSpPr>
            <p:spPr>
              <a:xfrm>
                <a:off x="7655627" y="3692918"/>
                <a:ext cx="717451" cy="71745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0" name="文本框 179"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9355867" y="3708964"/>
              <a:ext cx="2535913" cy="576344"/>
            </a:xfrm>
            <a:prstGeom prst="rect">
              <a:avLst/>
            </a:prstGeom>
            <a:noFill/>
          </p:spPr>
          <p:txBody>
            <a:bodyPr wrap="none" rtlCol="0">
              <a:spAutoFit/>
            </a:bodyPr>
            <a:lstStyle/>
            <a:p>
              <a:pPr defTabSz="1218804">
                <a:defRPr/>
              </a:pPr>
              <a:r>
                <a:rPr lang="zh-CN" altLang="en-US" sz="2400" b="1" kern="0" dirty="0">
                  <a:solidFill>
                    <a:schemeClr val="bg1"/>
                  </a:solidFill>
                  <a:latin typeface="微软雅黑" panose="020B0503020204020204" pitchFamily="34" charset="-122"/>
                  <a:ea typeface="微软雅黑" panose="020B0503020204020204" pitchFamily="34" charset="-122"/>
                </a:rPr>
                <a:t>绩效考核体系</a:t>
              </a:r>
            </a:p>
          </p:txBody>
        </p:sp>
        <p:sp>
          <p:nvSpPr>
            <p:cNvPr id="181" name="文本框 180"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8066912" y="3230998"/>
              <a:ext cx="618770" cy="922153"/>
            </a:xfrm>
            <a:prstGeom prst="rect">
              <a:avLst/>
            </a:prstGeom>
            <a:noFill/>
          </p:spPr>
          <p:txBody>
            <a:bodyPr wrap="none" rtlCol="0">
              <a:spAutoFit/>
            </a:bodyPr>
            <a:lstStyle/>
            <a:p>
              <a:pPr defTabSz="1218804">
                <a:defRPr/>
              </a:pPr>
              <a:r>
                <a:rPr lang="zh-CN" altLang="en-US" sz="24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a:solidFill>
                  <a:schemeClr val="tx1">
                    <a:lumMod val="85000"/>
                    <a:lumOff val="15000"/>
                  </a:schemeClr>
                </a:solidFill>
                <a:latin typeface="幼圆" panose="02010509060101010101" pitchFamily="49" charset="-122"/>
                <a:ea typeface="幼圆" panose="02010509060101010101" pitchFamily="49" charset="-122"/>
              </a:endParaRPr>
            </a:p>
            <a:p>
              <a:r>
                <a:rPr lang="en-US" altLang="zh-CN" dirty="0">
                  <a:solidFill>
                    <a:srgbClr val="8FD24F"/>
                  </a:solidFill>
                  <a:latin typeface="Arial Black" panose="020B0A04020102020204" pitchFamily="34" charset="0"/>
                  <a:ea typeface="幼圆" panose="02010509060101010101" pitchFamily="49" charset="-122"/>
                  <a:cs typeface="Kartika" panose="02020503030404060203" pitchFamily="18" charset="0"/>
                </a:rPr>
                <a:t>04</a:t>
              </a:r>
            </a:p>
          </p:txBody>
        </p:sp>
      </p:grpSp>
      <p:grpSp>
        <p:nvGrpSpPr>
          <p:cNvPr id="184" name="组合 18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322297" y="4258065"/>
            <a:ext cx="4205517" cy="847573"/>
            <a:chOff x="7270379" y="4525879"/>
            <a:chExt cx="5250182" cy="1275578"/>
          </a:xfrm>
        </p:grpSpPr>
        <p:grpSp>
          <p:nvGrpSpPr>
            <p:cNvPr id="185" name="组合 184"/>
            <p:cNvGrpSpPr/>
            <p:nvPr/>
          </p:nvGrpSpPr>
          <p:grpSpPr>
            <a:xfrm>
              <a:off x="7270379" y="4867421"/>
              <a:ext cx="5250182" cy="934036"/>
              <a:chOff x="7509528" y="4838114"/>
              <a:chExt cx="5250182" cy="934036"/>
            </a:xfrm>
          </p:grpSpPr>
          <p:sp>
            <p:nvSpPr>
              <p:cNvPr id="188" name="圆角矩形 187"/>
              <p:cNvSpPr/>
              <p:nvPr/>
            </p:nvSpPr>
            <p:spPr>
              <a:xfrm>
                <a:off x="7509528" y="4838114"/>
                <a:ext cx="5250182" cy="934036"/>
              </a:xfrm>
              <a:prstGeom prst="roundRect">
                <a:avLst>
                  <a:gd name="adj" fmla="val 50000"/>
                </a:avLst>
              </a:prstGeom>
              <a:solidFill>
                <a:srgbClr val="03A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9" name="椭圆 188"/>
              <p:cNvSpPr/>
              <p:nvPr/>
            </p:nvSpPr>
            <p:spPr>
              <a:xfrm>
                <a:off x="7655626" y="4946407"/>
                <a:ext cx="717451" cy="71745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6" name="文本框 185"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8863063" y="5042051"/>
              <a:ext cx="230619" cy="576344"/>
            </a:xfrm>
            <a:prstGeom prst="rect">
              <a:avLst/>
            </a:prstGeom>
            <a:noFill/>
          </p:spPr>
          <p:txBody>
            <a:bodyPr wrap="none" rtlCol="0">
              <a:spAutoFit/>
            </a:bodyPr>
            <a:lstStyle/>
            <a:p>
              <a:pPr defTabSz="1218804">
                <a:defRPr/>
              </a:pP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87" name="文本框 186"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7476080" y="4525879"/>
              <a:ext cx="618770" cy="922151"/>
            </a:xfrm>
            <a:prstGeom prst="rect">
              <a:avLst/>
            </a:prstGeom>
            <a:noFill/>
          </p:spPr>
          <p:txBody>
            <a:bodyPr wrap="none" rtlCol="0">
              <a:spAutoFit/>
            </a:bodyPr>
            <a:lstStyle/>
            <a:p>
              <a:pPr defTabSz="1218804">
                <a:defRPr/>
              </a:pPr>
              <a:r>
                <a:rPr lang="zh-CN" altLang="en-US" sz="24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a:solidFill>
                  <a:schemeClr val="tx1">
                    <a:lumMod val="85000"/>
                    <a:lumOff val="15000"/>
                  </a:schemeClr>
                </a:solidFill>
                <a:latin typeface="幼圆" panose="02010509060101010101" pitchFamily="49" charset="-122"/>
                <a:ea typeface="幼圆" panose="02010509060101010101" pitchFamily="49" charset="-122"/>
              </a:endParaRPr>
            </a:p>
            <a:p>
              <a:r>
                <a:rPr lang="en-US" altLang="zh-CN" dirty="0">
                  <a:solidFill>
                    <a:srgbClr val="03ACF2"/>
                  </a:solidFill>
                  <a:latin typeface="Arial Black" panose="020B0A04020102020204" pitchFamily="34" charset="0"/>
                  <a:ea typeface="幼圆" panose="02010509060101010101" pitchFamily="49" charset="-122"/>
                  <a:cs typeface="Kartika" panose="02020503030404060203" pitchFamily="18" charset="0"/>
                </a:rPr>
                <a:t>05</a:t>
              </a:r>
            </a:p>
          </p:txBody>
        </p:sp>
      </p:grpSp>
      <p:grpSp>
        <p:nvGrpSpPr>
          <p:cNvPr id="47" name="组合 4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488669" y="979045"/>
            <a:ext cx="4205517" cy="891865"/>
            <a:chOff x="7270379" y="720977"/>
            <a:chExt cx="5250182" cy="1290704"/>
          </a:xfrm>
        </p:grpSpPr>
        <p:grpSp>
          <p:nvGrpSpPr>
            <p:cNvPr id="48" name="组合 47"/>
            <p:cNvGrpSpPr/>
            <p:nvPr/>
          </p:nvGrpSpPr>
          <p:grpSpPr>
            <a:xfrm>
              <a:off x="7270379" y="1077645"/>
              <a:ext cx="5250182" cy="934036"/>
              <a:chOff x="7509528" y="1077645"/>
              <a:chExt cx="5250182" cy="934036"/>
            </a:xfrm>
          </p:grpSpPr>
          <p:sp>
            <p:nvSpPr>
              <p:cNvPr id="51" name="圆角矩形 50"/>
              <p:cNvSpPr/>
              <p:nvPr/>
            </p:nvSpPr>
            <p:spPr>
              <a:xfrm>
                <a:off x="7509528" y="1077645"/>
                <a:ext cx="5250182" cy="934036"/>
              </a:xfrm>
              <a:prstGeom prst="roundRect">
                <a:avLst>
                  <a:gd name="adj" fmla="val 50000"/>
                </a:avLst>
              </a:prstGeom>
              <a:solidFill>
                <a:srgbClr val="03A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椭圆 51"/>
              <p:cNvSpPr/>
              <p:nvPr/>
            </p:nvSpPr>
            <p:spPr>
              <a:xfrm>
                <a:off x="7655627" y="1185937"/>
                <a:ext cx="717451" cy="71745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文本框 48"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8863063" y="1256639"/>
              <a:ext cx="2535913" cy="668120"/>
            </a:xfrm>
            <a:prstGeom prst="rect">
              <a:avLst/>
            </a:prstGeom>
            <a:noFill/>
          </p:spPr>
          <p:txBody>
            <a:bodyPr wrap="none" rtlCol="0">
              <a:spAutoFit/>
            </a:bodyPr>
            <a:lstStyle/>
            <a:p>
              <a:pPr defTabSz="1218804">
                <a:defRPr/>
              </a:pPr>
              <a:r>
                <a:rPr lang="zh-CN" altLang="en-US" sz="2400" b="1" kern="0" dirty="0">
                  <a:solidFill>
                    <a:schemeClr val="bg1"/>
                  </a:solidFill>
                  <a:latin typeface="微软雅黑" panose="020B0503020204020204" pitchFamily="34" charset="-122"/>
                  <a:ea typeface="微软雅黑" panose="020B0503020204020204" pitchFamily="34" charset="-122"/>
                </a:rPr>
                <a:t>绩效考核总则</a:t>
              </a:r>
            </a:p>
          </p:txBody>
        </p:sp>
        <p:sp>
          <p:nvSpPr>
            <p:cNvPr id="50" name="文本框 49"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SpPr txBox="1"/>
            <p:nvPr/>
          </p:nvSpPr>
          <p:spPr>
            <a:xfrm>
              <a:off x="7476081" y="720977"/>
              <a:ext cx="618767" cy="1068987"/>
            </a:xfrm>
            <a:prstGeom prst="rect">
              <a:avLst/>
            </a:prstGeom>
            <a:noFill/>
          </p:spPr>
          <p:txBody>
            <a:bodyPr wrap="square" rtlCol="0">
              <a:spAutoFit/>
            </a:bodyPr>
            <a:lstStyle/>
            <a:p>
              <a:pPr defTabSz="1218804">
                <a:defRPr/>
              </a:pPr>
              <a:r>
                <a:rPr lang="zh-CN" altLang="en-US" sz="24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400" b="1" kern="0" dirty="0">
                <a:solidFill>
                  <a:schemeClr val="tx1">
                    <a:lumMod val="85000"/>
                    <a:lumOff val="15000"/>
                  </a:schemeClr>
                </a:solidFill>
                <a:latin typeface="幼圆" panose="02010509060101010101" pitchFamily="49" charset="-122"/>
                <a:ea typeface="幼圆" panose="02010509060101010101" pitchFamily="49" charset="-122"/>
              </a:endParaRPr>
            </a:p>
            <a:p>
              <a:r>
                <a:rPr lang="en-US" altLang="zh-CN" dirty="0">
                  <a:solidFill>
                    <a:srgbClr val="8FD24F"/>
                  </a:solidFill>
                  <a:latin typeface="Arial Black" panose="020B0A04020102020204" pitchFamily="34" charset="0"/>
                  <a:ea typeface="幼圆" panose="02010509060101010101" pitchFamily="49" charset="-122"/>
                  <a:cs typeface="Kartika" panose="02020503030404060203" pitchFamily="18" charset="0"/>
                </a:rPr>
                <a:t>01</a:t>
              </a:r>
            </a:p>
          </p:txBody>
        </p:sp>
      </p:grpSp>
      <p:grpSp>
        <p:nvGrpSpPr>
          <p:cNvPr id="41" name="组合 40"/>
          <p:cNvGrpSpPr/>
          <p:nvPr/>
        </p:nvGrpSpPr>
        <p:grpSpPr>
          <a:xfrm>
            <a:off x="-1" y="2017691"/>
            <a:ext cx="186267" cy="2863798"/>
            <a:chOff x="-1116533" y="2614606"/>
            <a:chExt cx="797938" cy="2585750"/>
          </a:xfrm>
        </p:grpSpPr>
        <p:sp>
          <p:nvSpPr>
            <p:cNvPr id="42" name="矩形 41"/>
            <p:cNvSpPr/>
            <p:nvPr/>
          </p:nvSpPr>
          <p:spPr>
            <a:xfrm>
              <a:off x="-1114601" y="2614606"/>
              <a:ext cx="796005" cy="1306773"/>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116533" y="3893583"/>
              <a:ext cx="797938" cy="1306773"/>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4A384388-EA27-9A32-62CC-3DE3BDB7A7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833" y="135995"/>
            <a:ext cx="1510766" cy="848377"/>
          </a:xfrm>
          <a:prstGeom prst="rect">
            <a:avLst/>
          </a:prstGeom>
        </p:spPr>
      </p:pic>
      <p:sp>
        <p:nvSpPr>
          <p:cNvPr id="3" name="文本框 2"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a:extLst>
              <a:ext uri="{FF2B5EF4-FFF2-40B4-BE49-F238E27FC236}">
                <a16:creationId xmlns:a16="http://schemas.microsoft.com/office/drawing/2014/main" id="{96BD324A-08C1-7E15-6F33-B7E1DF8B0C79}"/>
              </a:ext>
            </a:extLst>
          </p:cNvPr>
          <p:cNvSpPr txBox="1"/>
          <p:nvPr/>
        </p:nvSpPr>
        <p:spPr>
          <a:xfrm>
            <a:off x="8966932" y="4532226"/>
            <a:ext cx="2031325" cy="461665"/>
          </a:xfrm>
          <a:prstGeom prst="rect">
            <a:avLst/>
          </a:prstGeom>
          <a:noFill/>
        </p:spPr>
        <p:txBody>
          <a:bodyPr wrap="none" rtlCol="0">
            <a:spAutoFit/>
          </a:bodyPr>
          <a:lstStyle/>
          <a:p>
            <a:pPr defTabSz="1218804">
              <a:defRPr/>
            </a:pPr>
            <a:r>
              <a:rPr lang="zh-CN" altLang="en-US" sz="2400" b="1" kern="0" dirty="0">
                <a:solidFill>
                  <a:schemeClr val="bg1"/>
                </a:solidFill>
                <a:latin typeface="微软雅黑" panose="020B0503020204020204" pitchFamily="34" charset="-122"/>
                <a:ea typeface="微软雅黑" panose="020B0503020204020204" pitchFamily="34" charset="-122"/>
              </a:rPr>
              <a:t>指标立项指引</a:t>
            </a:r>
          </a:p>
        </p:txBody>
      </p:sp>
      <p:pic>
        <p:nvPicPr>
          <p:cNvPr id="4" name="图片 3">
            <a:extLst>
              <a:ext uri="{FF2B5EF4-FFF2-40B4-BE49-F238E27FC236}">
                <a16:creationId xmlns:a16="http://schemas.microsoft.com/office/drawing/2014/main" id="{6A1ABBF6-B92B-5495-341D-89845A314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9812202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0667"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750" fill="hold"/>
                                        <p:tgtEl>
                                          <p:spTgt spid="142"/>
                                        </p:tgtEl>
                                        <p:attrNameLst>
                                          <p:attrName>ppt_x</p:attrName>
                                        </p:attrNameLst>
                                      </p:cBhvr>
                                      <p:tavLst>
                                        <p:tav tm="0">
                                          <p:val>
                                            <p:strVal val="0-#ppt_w/2"/>
                                          </p:val>
                                        </p:tav>
                                        <p:tav tm="100000">
                                          <p:val>
                                            <p:strVal val="#ppt_x"/>
                                          </p:val>
                                        </p:tav>
                                      </p:tavLst>
                                    </p:anim>
                                    <p:anim calcmode="lin" valueType="num">
                                      <p:cBhvr additive="base">
                                        <p:cTn id="8" dur="750" fill="hold"/>
                                        <p:tgtEl>
                                          <p:spTgt spid="14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0"/>
                                        </p:tgtEl>
                                        <p:attrNameLst>
                                          <p:attrName>style.visibility</p:attrName>
                                        </p:attrNameLst>
                                      </p:cBhvr>
                                      <p:to>
                                        <p:strVal val="visible"/>
                                      </p:to>
                                    </p:set>
                                    <p:anim by="(-#ppt_w*2)" calcmode="lin" valueType="num">
                                      <p:cBhvr rctx="PPT">
                                        <p:cTn id="12" dur="500" autoRev="1" fill="hold">
                                          <p:stCondLst>
                                            <p:cond delay="0"/>
                                          </p:stCondLst>
                                        </p:cTn>
                                        <p:tgtEl>
                                          <p:spTgt spid="190"/>
                                        </p:tgtEl>
                                        <p:attrNameLst>
                                          <p:attrName>ppt_w</p:attrName>
                                        </p:attrNameLst>
                                      </p:cBhvr>
                                    </p:anim>
                                    <p:anim by="(#ppt_w*0.50)" calcmode="lin" valueType="num">
                                      <p:cBhvr>
                                        <p:cTn id="13" dur="500" decel="50000" autoRev="1" fill="hold">
                                          <p:stCondLst>
                                            <p:cond delay="0"/>
                                          </p:stCondLst>
                                        </p:cTn>
                                        <p:tgtEl>
                                          <p:spTgt spid="190"/>
                                        </p:tgtEl>
                                        <p:attrNameLst>
                                          <p:attrName>ppt_x</p:attrName>
                                        </p:attrNameLst>
                                      </p:cBhvr>
                                    </p:anim>
                                    <p:anim from="(-#ppt_h/2)" to="(#ppt_y)" calcmode="lin" valueType="num">
                                      <p:cBhvr>
                                        <p:cTn id="14" dur="1000" fill="hold">
                                          <p:stCondLst>
                                            <p:cond delay="0"/>
                                          </p:stCondLst>
                                        </p:cTn>
                                        <p:tgtEl>
                                          <p:spTgt spid="190"/>
                                        </p:tgtEl>
                                        <p:attrNameLst>
                                          <p:attrName>ppt_y</p:attrName>
                                        </p:attrNameLst>
                                      </p:cBhvr>
                                    </p:anim>
                                    <p:animRot by="21600000">
                                      <p:cBhvr>
                                        <p:cTn id="15" dur="1000" fill="hold">
                                          <p:stCondLst>
                                            <p:cond delay="0"/>
                                          </p:stCondLst>
                                        </p:cTn>
                                        <p:tgtEl>
                                          <p:spTgt spid="19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ppt_x"/>
                                          </p:val>
                                        </p:tav>
                                        <p:tav tm="100000">
                                          <p:val>
                                            <p:strVal val="#ppt_x"/>
                                          </p:val>
                                        </p:tav>
                                      </p:tavLst>
                                    </p:anim>
                                    <p:anim calcmode="lin" valueType="num">
                                      <p:cBhvr additive="base">
                                        <p:cTn id="21" dur="500" fill="hold"/>
                                        <p:tgtEl>
                                          <p:spTgt spid="4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66"/>
                                        </p:tgtEl>
                                        <p:attrNameLst>
                                          <p:attrName>style.visibility</p:attrName>
                                        </p:attrNameLst>
                                      </p:cBhvr>
                                      <p:to>
                                        <p:strVal val="visible"/>
                                      </p:to>
                                    </p:set>
                                    <p:anim calcmode="lin" valueType="num">
                                      <p:cBhvr additive="base">
                                        <p:cTn id="24" dur="500" fill="hold"/>
                                        <p:tgtEl>
                                          <p:spTgt spid="166"/>
                                        </p:tgtEl>
                                        <p:attrNameLst>
                                          <p:attrName>ppt_x</p:attrName>
                                        </p:attrNameLst>
                                      </p:cBhvr>
                                      <p:tavLst>
                                        <p:tav tm="0">
                                          <p:val>
                                            <p:strVal val="#ppt_x"/>
                                          </p:val>
                                        </p:tav>
                                        <p:tav tm="100000">
                                          <p:val>
                                            <p:strVal val="#ppt_x"/>
                                          </p:val>
                                        </p:tav>
                                      </p:tavLst>
                                    </p:anim>
                                    <p:anim calcmode="lin" valueType="num">
                                      <p:cBhvr additive="base">
                                        <p:cTn id="25" dur="500" fill="hold"/>
                                        <p:tgtEl>
                                          <p:spTgt spid="16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72"/>
                                        </p:tgtEl>
                                        <p:attrNameLst>
                                          <p:attrName>style.visibility</p:attrName>
                                        </p:attrNameLst>
                                      </p:cBhvr>
                                      <p:to>
                                        <p:strVal val="visible"/>
                                      </p:to>
                                    </p:set>
                                    <p:anim calcmode="lin" valueType="num">
                                      <p:cBhvr additive="base">
                                        <p:cTn id="28" dur="500" fill="hold"/>
                                        <p:tgtEl>
                                          <p:spTgt spid="172"/>
                                        </p:tgtEl>
                                        <p:attrNameLst>
                                          <p:attrName>ppt_x</p:attrName>
                                        </p:attrNameLst>
                                      </p:cBhvr>
                                      <p:tavLst>
                                        <p:tav tm="0">
                                          <p:val>
                                            <p:strVal val="#ppt_x"/>
                                          </p:val>
                                        </p:tav>
                                        <p:tav tm="100000">
                                          <p:val>
                                            <p:strVal val="#ppt_x"/>
                                          </p:val>
                                        </p:tav>
                                      </p:tavLst>
                                    </p:anim>
                                    <p:anim calcmode="lin" valueType="num">
                                      <p:cBhvr additive="base">
                                        <p:cTn id="29" dur="500" fill="hold"/>
                                        <p:tgtEl>
                                          <p:spTgt spid="17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8"/>
                                        </p:tgtEl>
                                        <p:attrNameLst>
                                          <p:attrName>style.visibility</p:attrName>
                                        </p:attrNameLst>
                                      </p:cBhvr>
                                      <p:to>
                                        <p:strVal val="visible"/>
                                      </p:to>
                                    </p:set>
                                    <p:anim calcmode="lin" valueType="num">
                                      <p:cBhvr additive="base">
                                        <p:cTn id="32" dur="500" fill="hold"/>
                                        <p:tgtEl>
                                          <p:spTgt spid="178"/>
                                        </p:tgtEl>
                                        <p:attrNameLst>
                                          <p:attrName>ppt_x</p:attrName>
                                        </p:attrNameLst>
                                      </p:cBhvr>
                                      <p:tavLst>
                                        <p:tav tm="0">
                                          <p:val>
                                            <p:strVal val="#ppt_x"/>
                                          </p:val>
                                        </p:tav>
                                        <p:tav tm="100000">
                                          <p:val>
                                            <p:strVal val="#ppt_x"/>
                                          </p:val>
                                        </p:tav>
                                      </p:tavLst>
                                    </p:anim>
                                    <p:anim calcmode="lin" valueType="num">
                                      <p:cBhvr additive="base">
                                        <p:cTn id="33" dur="500" fill="hold"/>
                                        <p:tgtEl>
                                          <p:spTgt spid="17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84"/>
                                        </p:tgtEl>
                                        <p:attrNameLst>
                                          <p:attrName>style.visibility</p:attrName>
                                        </p:attrNameLst>
                                      </p:cBhvr>
                                      <p:to>
                                        <p:strVal val="visible"/>
                                      </p:to>
                                    </p:set>
                                    <p:anim calcmode="lin" valueType="num">
                                      <p:cBhvr additive="base">
                                        <p:cTn id="36" dur="500" fill="hold"/>
                                        <p:tgtEl>
                                          <p:spTgt spid="184"/>
                                        </p:tgtEl>
                                        <p:attrNameLst>
                                          <p:attrName>ppt_x</p:attrName>
                                        </p:attrNameLst>
                                      </p:cBhvr>
                                      <p:tavLst>
                                        <p:tav tm="0">
                                          <p:val>
                                            <p:strVal val="#ppt_x"/>
                                          </p:val>
                                        </p:tav>
                                        <p:tav tm="100000">
                                          <p:val>
                                            <p:strVal val="#ppt_x"/>
                                          </p:val>
                                        </p:tav>
                                      </p:tavLst>
                                    </p:anim>
                                    <p:anim calcmode="lin" valueType="num">
                                      <p:cBhvr additive="base">
                                        <p:cTn id="37" dur="500" fill="hold"/>
                                        <p:tgtEl>
                                          <p:spTgt spid="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9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DD2C0-B818-2F3A-D1B6-33636FC887EE}"/>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D0308BE3-49D5-1BD3-6B80-25CF680FA90E}"/>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2E3A78C3-F9C1-C8D6-9F90-EF557B23FBB5}"/>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E9655093-B575-F739-1CDB-173D148082AA}"/>
              </a:ext>
            </a:extLst>
          </p:cNvPr>
          <p:cNvSpPr txBox="1"/>
          <p:nvPr/>
        </p:nvSpPr>
        <p:spPr>
          <a:xfrm>
            <a:off x="1600119" y="229538"/>
            <a:ext cx="5052986"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权重细分</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一级考核</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JB1)</a:t>
            </a:r>
            <a:endPar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4" name="组合 23">
            <a:extLst>
              <a:ext uri="{FF2B5EF4-FFF2-40B4-BE49-F238E27FC236}">
                <a16:creationId xmlns:a16="http://schemas.microsoft.com/office/drawing/2014/main" id="{18B5080C-223E-F1E7-0A4E-B3297447B867}"/>
              </a:ext>
            </a:extLst>
          </p:cNvPr>
          <p:cNvGrpSpPr/>
          <p:nvPr/>
        </p:nvGrpSpPr>
        <p:grpSpPr>
          <a:xfrm>
            <a:off x="288211" y="53216"/>
            <a:ext cx="952498" cy="822653"/>
            <a:chOff x="377787" y="229537"/>
            <a:chExt cx="1947027" cy="1681607"/>
          </a:xfrm>
        </p:grpSpPr>
        <p:sp>
          <p:nvSpPr>
            <p:cNvPr id="25" name="椭圆 24">
              <a:extLst>
                <a:ext uri="{FF2B5EF4-FFF2-40B4-BE49-F238E27FC236}">
                  <a16:creationId xmlns:a16="http://schemas.microsoft.com/office/drawing/2014/main" id="{4CBA27FC-4C21-4A4B-44EB-730AE63E54F0}"/>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E527BE19-F58F-ECC4-41C5-40F988EE2EBB}"/>
                </a:ext>
              </a:extLst>
            </p:cNvPr>
            <p:cNvSpPr/>
            <p:nvPr/>
          </p:nvSpPr>
          <p:spPr>
            <a:xfrm>
              <a:off x="1127534" y="713864"/>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8C8A63B8-B949-3C29-2B3A-B125D4B126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4" name="图片 3">
            <a:extLst>
              <a:ext uri="{FF2B5EF4-FFF2-40B4-BE49-F238E27FC236}">
                <a16:creationId xmlns:a16="http://schemas.microsoft.com/office/drawing/2014/main" id="{02AA262D-BAF7-E130-49FA-AED621772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graphicFrame>
        <p:nvGraphicFramePr>
          <p:cNvPr id="6" name="表格 5">
            <a:extLst>
              <a:ext uri="{FF2B5EF4-FFF2-40B4-BE49-F238E27FC236}">
                <a16:creationId xmlns:a16="http://schemas.microsoft.com/office/drawing/2014/main" id="{1E06FA2E-5F2E-ADCF-4F14-7F8C529D0E75}"/>
              </a:ext>
            </a:extLst>
          </p:cNvPr>
          <p:cNvGraphicFramePr>
            <a:graphicFrameLocks noGrp="1"/>
          </p:cNvGraphicFramePr>
          <p:nvPr>
            <p:extLst>
              <p:ext uri="{D42A27DB-BD31-4B8C-83A1-F6EECF244321}">
                <p14:modId xmlns:p14="http://schemas.microsoft.com/office/powerpoint/2010/main" val="146447022"/>
              </p:ext>
            </p:extLst>
          </p:nvPr>
        </p:nvGraphicFramePr>
        <p:xfrm>
          <a:off x="888583" y="1946033"/>
          <a:ext cx="9962260" cy="2440595"/>
        </p:xfrm>
        <a:graphic>
          <a:graphicData uri="http://schemas.openxmlformats.org/drawingml/2006/table">
            <a:tbl>
              <a:tblPr firstRow="1" bandRow="1">
                <a:tableStyleId>{93296810-A885-4BE3-A3E7-6D5BEEA58F35}</a:tableStyleId>
              </a:tblPr>
              <a:tblGrid>
                <a:gridCol w="1431291">
                  <a:extLst>
                    <a:ext uri="{9D8B030D-6E8A-4147-A177-3AD203B41FA5}">
                      <a16:colId xmlns:a16="http://schemas.microsoft.com/office/drawing/2014/main" val="20000"/>
                    </a:ext>
                  </a:extLst>
                </a:gridCol>
                <a:gridCol w="1610944">
                  <a:extLst>
                    <a:ext uri="{9D8B030D-6E8A-4147-A177-3AD203B41FA5}">
                      <a16:colId xmlns:a16="http://schemas.microsoft.com/office/drawing/2014/main" val="20001"/>
                    </a:ext>
                  </a:extLst>
                </a:gridCol>
                <a:gridCol w="2420229">
                  <a:extLst>
                    <a:ext uri="{9D8B030D-6E8A-4147-A177-3AD203B41FA5}">
                      <a16:colId xmlns:a16="http://schemas.microsoft.com/office/drawing/2014/main" val="20002"/>
                    </a:ext>
                  </a:extLst>
                </a:gridCol>
                <a:gridCol w="4499796">
                  <a:extLst>
                    <a:ext uri="{9D8B030D-6E8A-4147-A177-3AD203B41FA5}">
                      <a16:colId xmlns:a16="http://schemas.microsoft.com/office/drawing/2014/main" val="20003"/>
                    </a:ext>
                  </a:extLst>
                </a:gridCol>
              </a:tblGrid>
              <a:tr h="575607">
                <a:tc>
                  <a:txBody>
                    <a:bodyPr/>
                    <a:lstStyle/>
                    <a:p>
                      <a:pPr algn="ctr"/>
                      <a:r>
                        <a:rPr lang="zh-CN" altLang="en-US" sz="1500" dirty="0">
                          <a:latin typeface="微软雅黑" panose="020B0503020204020204" pitchFamily="34" charset="-122"/>
                          <a:ea typeface="微软雅黑" panose="020B0503020204020204" pitchFamily="34" charset="-122"/>
                        </a:rPr>
                        <a:t>级别划分</a:t>
                      </a:r>
                    </a:p>
                  </a:txBody>
                  <a:tcPr marL="99976" marR="99976" marT="49988" marB="49988" anchor="ctr">
                    <a:solidFill>
                      <a:srgbClr val="3398E6"/>
                    </a:solidFill>
                  </a:tcPr>
                </a:tc>
                <a:tc>
                  <a:txBody>
                    <a:bodyPr/>
                    <a:lstStyle/>
                    <a:p>
                      <a:pPr algn="ctr"/>
                      <a:r>
                        <a:rPr lang="zh-CN" altLang="en-US" sz="1500" dirty="0">
                          <a:latin typeface="微软雅黑" panose="020B0503020204020204" pitchFamily="34" charset="-122"/>
                          <a:ea typeface="微软雅黑" panose="020B0503020204020204" pitchFamily="34" charset="-122"/>
                        </a:rPr>
                        <a:t>绩效总占比</a:t>
                      </a:r>
                    </a:p>
                  </a:txBody>
                  <a:tcPr marL="99976" marR="99976" marT="49988" marB="49988" anchor="ctr">
                    <a:solidFill>
                      <a:srgbClr val="3398E6"/>
                    </a:solidFill>
                  </a:tcPr>
                </a:tc>
                <a:tc>
                  <a:txBody>
                    <a:bodyPr/>
                    <a:lstStyle/>
                    <a:p>
                      <a:pPr algn="ctr"/>
                      <a:r>
                        <a:rPr lang="zh-CN" altLang="en-US" sz="1500" dirty="0">
                          <a:latin typeface="微软雅黑" panose="020B0503020204020204" pitchFamily="34" charset="-122"/>
                          <a:ea typeface="微软雅黑" panose="020B0503020204020204" pitchFamily="34" charset="-122"/>
                        </a:rPr>
                        <a:t>岗位区分</a:t>
                      </a:r>
                    </a:p>
                  </a:txBody>
                  <a:tcPr marL="99976" marR="99976" marT="49988" marB="49988" anchor="ctr">
                    <a:solidFill>
                      <a:srgbClr val="3398E6"/>
                    </a:solidFill>
                  </a:tcPr>
                </a:tc>
                <a:tc>
                  <a:txBody>
                    <a:bodyPr/>
                    <a:lstStyle/>
                    <a:p>
                      <a:pPr algn="ctr"/>
                      <a:r>
                        <a:rPr lang="zh-CN" altLang="en-US" sz="1500" dirty="0">
                          <a:latin typeface="微软雅黑" panose="020B0503020204020204" pitchFamily="34" charset="-122"/>
                          <a:ea typeface="微软雅黑" panose="020B0503020204020204" pitchFamily="34" charset="-122"/>
                        </a:rPr>
                        <a:t>综合管理指标考核占比</a:t>
                      </a:r>
                    </a:p>
                  </a:txBody>
                  <a:tcPr marL="99976" marR="99976" marT="49988" marB="49988" anchor="ctr">
                    <a:solidFill>
                      <a:srgbClr val="3398E6"/>
                    </a:solidFill>
                  </a:tcPr>
                </a:tc>
                <a:extLst>
                  <a:ext uri="{0D108BD9-81ED-4DB2-BD59-A6C34878D82A}">
                    <a16:rowId xmlns:a16="http://schemas.microsoft.com/office/drawing/2014/main" val="10000"/>
                  </a:ext>
                </a:extLst>
              </a:tr>
              <a:tr h="1864988">
                <a:tc>
                  <a:txBody>
                    <a:bodyPr/>
                    <a:lstStyle/>
                    <a:p>
                      <a:pPr algn="ctr"/>
                      <a:r>
                        <a:rPr lang="en-US" altLang="zh-CN" sz="1300" dirty="0">
                          <a:latin typeface="微软雅黑" panose="020B0503020204020204" pitchFamily="34" charset="-122"/>
                          <a:ea typeface="微软雅黑" panose="020B0503020204020204" pitchFamily="34" charset="-122"/>
                        </a:rPr>
                        <a:t>JB1</a:t>
                      </a:r>
                      <a:r>
                        <a:rPr lang="zh-CN" altLang="en-US" sz="1300" dirty="0">
                          <a:latin typeface="微软雅黑" panose="020B0503020204020204" pitchFamily="34" charset="-122"/>
                          <a:ea typeface="微软雅黑" panose="020B0503020204020204" pitchFamily="34" charset="-122"/>
                        </a:rPr>
                        <a:t>级</a:t>
                      </a:r>
                    </a:p>
                  </a:txBody>
                  <a:tcPr marL="99976" marR="99976" marT="49988" marB="49988" anchor="ctr">
                    <a:solidFill>
                      <a:srgbClr val="B0D001"/>
                    </a:solidFill>
                  </a:tcPr>
                </a:tc>
                <a:tc>
                  <a:txBody>
                    <a:bodyPr/>
                    <a:lstStyle/>
                    <a:p>
                      <a:pPr algn="ctr"/>
                      <a:r>
                        <a:rPr lang="en-US" altLang="zh-CN" sz="1300" dirty="0">
                          <a:latin typeface="微软雅黑" panose="020B0503020204020204" pitchFamily="34" charset="-122"/>
                          <a:ea typeface="微软雅黑" panose="020B0503020204020204" pitchFamily="34" charset="-122"/>
                        </a:rPr>
                        <a:t>40%</a:t>
                      </a:r>
                      <a:endParaRPr lang="zh-CN" altLang="en-US" sz="1300" dirty="0">
                        <a:latin typeface="微软雅黑" panose="020B0503020204020204" pitchFamily="34" charset="-122"/>
                        <a:ea typeface="微软雅黑" panose="020B0503020204020204" pitchFamily="34" charset="-122"/>
                      </a:endParaRPr>
                    </a:p>
                  </a:txBody>
                  <a:tcPr marL="99976" marR="99976" marT="49988" marB="49988" anchor="ctr">
                    <a:solidFill>
                      <a:srgbClr val="B0D001"/>
                    </a:solidFill>
                  </a:tcPr>
                </a:tc>
                <a:tc>
                  <a:txBody>
                    <a:bodyPr/>
                    <a:lstStyle/>
                    <a:p>
                      <a:pPr marL="0" indent="0" algn="ctr">
                        <a:buFont typeface="Arial" panose="020B0604020202020204" pitchFamily="34" charset="0"/>
                        <a:buNone/>
                      </a:pPr>
                      <a:r>
                        <a:rPr lang="zh-CN" altLang="en-US" sz="1300" dirty="0">
                          <a:solidFill>
                            <a:srgbClr val="C00000"/>
                          </a:solidFill>
                          <a:latin typeface="微软雅黑" panose="020B0503020204020204" pitchFamily="34" charset="-122"/>
                          <a:ea typeface="微软雅黑" panose="020B0503020204020204" pitchFamily="34" charset="-122"/>
                        </a:rPr>
                        <a:t>总经理</a:t>
                      </a:r>
                      <a:endParaRPr lang="en-US" altLang="zh-CN" sz="1300" dirty="0">
                        <a:solidFill>
                          <a:srgbClr val="C00000"/>
                        </a:solidFill>
                        <a:latin typeface="微软雅黑" panose="020B0503020204020204" pitchFamily="34" charset="-122"/>
                        <a:ea typeface="微软雅黑" panose="020B0503020204020204" pitchFamily="34" charset="-122"/>
                      </a:endParaRPr>
                    </a:p>
                  </a:txBody>
                  <a:tcPr marL="99976" marR="99976" marT="49988" marB="49988" anchor="ctr">
                    <a:solidFill>
                      <a:srgbClr val="B0D001"/>
                    </a:solidFill>
                  </a:tcPr>
                </a:tc>
                <a:tc>
                  <a:txBody>
                    <a:bodyPr/>
                    <a:lstStyle/>
                    <a:p>
                      <a:pPr marL="285750" indent="-285750">
                        <a:buFont typeface="Arial" panose="020B0604020202020204" pitchFamily="34" charset="0"/>
                        <a:buChar char="•"/>
                      </a:pPr>
                      <a:r>
                        <a:rPr lang="zh-CN" altLang="en-US" sz="1300" dirty="0">
                          <a:solidFill>
                            <a:srgbClr val="C00000"/>
                          </a:solidFill>
                          <a:latin typeface="微软雅黑" panose="020B0503020204020204" pitchFamily="34" charset="-122"/>
                          <a:ea typeface="微软雅黑" panose="020B0503020204020204" pitchFamily="34" charset="-122"/>
                        </a:rPr>
                        <a:t>总占比</a:t>
                      </a:r>
                      <a:r>
                        <a:rPr lang="en-US" altLang="zh-CN" sz="1300" dirty="0">
                          <a:solidFill>
                            <a:srgbClr val="C00000"/>
                          </a:solidFill>
                          <a:latin typeface="微软雅黑" panose="020B0503020204020204" pitchFamily="34" charset="-122"/>
                          <a:ea typeface="微软雅黑" panose="020B0503020204020204" pitchFamily="34" charset="-122"/>
                        </a:rPr>
                        <a:t>100%</a:t>
                      </a:r>
                    </a:p>
                    <a:p>
                      <a:pPr marL="285750" indent="-285750">
                        <a:buFont typeface="Arial" panose="020B0604020202020204" pitchFamily="34" charset="0"/>
                        <a:buChar char="•"/>
                      </a:pPr>
                      <a:r>
                        <a:rPr lang="en-US" altLang="zh-CN" sz="1300" dirty="0">
                          <a:solidFill>
                            <a:srgbClr val="C00000"/>
                          </a:solidFill>
                          <a:latin typeface="微软雅黑" panose="020B0503020204020204" pitchFamily="34" charset="-122"/>
                          <a:ea typeface="微软雅黑" panose="020B0503020204020204" pitchFamily="34" charset="-122"/>
                        </a:rPr>
                        <a:t>KPO1</a:t>
                      </a:r>
                      <a:r>
                        <a:rPr lang="zh-CN" altLang="en-US" sz="1300" dirty="0">
                          <a:solidFill>
                            <a:srgbClr val="C00000"/>
                          </a:solidFill>
                          <a:latin typeface="微软雅黑" panose="020B0503020204020204" pitchFamily="34" charset="-122"/>
                          <a:ea typeface="微软雅黑" panose="020B0503020204020204" pitchFamily="34" charset="-122"/>
                        </a:rPr>
                        <a:t>收入管理：考核占比</a:t>
                      </a:r>
                      <a:r>
                        <a:rPr lang="en-US" altLang="zh-CN" sz="1300" dirty="0">
                          <a:solidFill>
                            <a:srgbClr val="C00000"/>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1300" dirty="0">
                          <a:solidFill>
                            <a:srgbClr val="C00000"/>
                          </a:solidFill>
                          <a:latin typeface="微软雅黑" panose="020B0503020204020204" pitchFamily="34" charset="-122"/>
                          <a:ea typeface="微软雅黑" panose="020B0503020204020204" pitchFamily="34" charset="-122"/>
                        </a:rPr>
                        <a:t>KPO2</a:t>
                      </a:r>
                      <a:r>
                        <a:rPr lang="zh-CN" altLang="en-US" sz="1300" dirty="0">
                          <a:solidFill>
                            <a:srgbClr val="C00000"/>
                          </a:solidFill>
                          <a:latin typeface="微软雅黑" panose="020B0503020204020204" pitchFamily="34" charset="-122"/>
                          <a:ea typeface="微软雅黑" panose="020B0503020204020204" pitchFamily="34" charset="-122"/>
                        </a:rPr>
                        <a:t>利润管理：考核占比</a:t>
                      </a:r>
                      <a:r>
                        <a:rPr lang="en-US" altLang="zh-CN" sz="1300" dirty="0">
                          <a:solidFill>
                            <a:srgbClr val="C00000"/>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1300" dirty="0">
                          <a:solidFill>
                            <a:srgbClr val="C00000"/>
                          </a:solidFill>
                          <a:latin typeface="微软雅黑" panose="020B0503020204020204" pitchFamily="34" charset="-122"/>
                          <a:ea typeface="微软雅黑" panose="020B0503020204020204" pitchFamily="34" charset="-122"/>
                        </a:rPr>
                        <a:t>KPO4</a:t>
                      </a:r>
                      <a:r>
                        <a:rPr lang="zh-CN" altLang="en-US" sz="1300" dirty="0">
                          <a:solidFill>
                            <a:srgbClr val="C00000"/>
                          </a:solidFill>
                          <a:latin typeface="微软雅黑" panose="020B0503020204020204" pitchFamily="34" charset="-122"/>
                          <a:ea typeface="微软雅黑" panose="020B0503020204020204" pitchFamily="34" charset="-122"/>
                        </a:rPr>
                        <a:t>安全生产：考核占比</a:t>
                      </a:r>
                      <a:r>
                        <a:rPr lang="en-US" altLang="zh-CN" sz="1300" dirty="0">
                          <a:solidFill>
                            <a:srgbClr val="C00000"/>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300" dirty="0">
                          <a:solidFill>
                            <a:srgbClr val="C00000"/>
                          </a:solidFill>
                          <a:latin typeface="微软雅黑" panose="020B0503020204020204" pitchFamily="34" charset="-122"/>
                          <a:ea typeface="微软雅黑" panose="020B0503020204020204" pitchFamily="34" charset="-122"/>
                        </a:rPr>
                        <a:t>KPO5</a:t>
                      </a:r>
                      <a:r>
                        <a:rPr lang="zh-CN" altLang="en-US" sz="1300" dirty="0">
                          <a:solidFill>
                            <a:srgbClr val="C00000"/>
                          </a:solidFill>
                          <a:latin typeface="微软雅黑" panose="020B0503020204020204" pitchFamily="34" charset="-122"/>
                          <a:ea typeface="微软雅黑" panose="020B0503020204020204" pitchFamily="34" charset="-122"/>
                        </a:rPr>
                        <a:t>品质保障：考核占比</a:t>
                      </a:r>
                      <a:r>
                        <a:rPr lang="en-US" altLang="zh-CN" sz="1300" dirty="0">
                          <a:solidFill>
                            <a:srgbClr val="C00000"/>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300" dirty="0">
                          <a:solidFill>
                            <a:srgbClr val="C00000"/>
                          </a:solidFill>
                          <a:latin typeface="微软雅黑" panose="020B0503020204020204" pitchFamily="34" charset="-122"/>
                          <a:ea typeface="微软雅黑" panose="020B0503020204020204" pitchFamily="34" charset="-122"/>
                        </a:rPr>
                        <a:t>KPO6</a:t>
                      </a:r>
                      <a:r>
                        <a:rPr lang="zh-CN" altLang="en-US" sz="1300" dirty="0">
                          <a:solidFill>
                            <a:srgbClr val="C00000"/>
                          </a:solidFill>
                          <a:latin typeface="微软雅黑" panose="020B0503020204020204" pitchFamily="34" charset="-122"/>
                          <a:ea typeface="微软雅黑" panose="020B0503020204020204" pitchFamily="34" charset="-122"/>
                        </a:rPr>
                        <a:t>致胜指标：考核占比</a:t>
                      </a:r>
                      <a:r>
                        <a:rPr lang="en-US" altLang="zh-CN" sz="1300" dirty="0">
                          <a:solidFill>
                            <a:srgbClr val="C00000"/>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endParaRPr lang="en-US" altLang="zh-CN" sz="1300" dirty="0">
                        <a:solidFill>
                          <a:srgbClr val="C00000"/>
                        </a:solidFill>
                        <a:latin typeface="微软雅黑" panose="020B0503020204020204" pitchFamily="34" charset="-122"/>
                        <a:ea typeface="微软雅黑" panose="020B0503020204020204" pitchFamily="34" charset="-122"/>
                      </a:endParaRPr>
                    </a:p>
                  </a:txBody>
                  <a:tcPr marL="99976" marR="99976" marT="49988" marB="49988" anchor="ctr">
                    <a:solidFill>
                      <a:srgbClr val="B0D001"/>
                    </a:solidFill>
                  </a:tcPr>
                </a:tc>
                <a:extLst>
                  <a:ext uri="{0D108BD9-81ED-4DB2-BD59-A6C34878D82A}">
                    <a16:rowId xmlns:a16="http://schemas.microsoft.com/office/drawing/2014/main" val="10001"/>
                  </a:ext>
                </a:extLst>
              </a:tr>
            </a:tbl>
          </a:graphicData>
        </a:graphic>
      </p:graphicFrame>
      <p:sp>
        <p:nvSpPr>
          <p:cNvPr id="3" name="文本框 2">
            <a:extLst>
              <a:ext uri="{FF2B5EF4-FFF2-40B4-BE49-F238E27FC236}">
                <a16:creationId xmlns:a16="http://schemas.microsoft.com/office/drawing/2014/main" id="{BBE17933-2A9A-6C8C-86E8-1AA2559FD567}"/>
              </a:ext>
            </a:extLst>
          </p:cNvPr>
          <p:cNvSpPr txBox="1"/>
          <p:nvPr/>
        </p:nvSpPr>
        <p:spPr>
          <a:xfrm>
            <a:off x="1011801" y="1410413"/>
            <a:ext cx="4809537" cy="307777"/>
          </a:xfrm>
          <a:prstGeom prst="rect">
            <a:avLst/>
          </a:prstGeom>
          <a:noFill/>
        </p:spPr>
        <p:txBody>
          <a:bodyPr wrap="squar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综合管理指标占比</a:t>
            </a:r>
            <a:r>
              <a:rPr lang="en-US" altLang="zh-CN" sz="1400" dirty="0">
                <a:solidFill>
                  <a:srgbClr val="C00000"/>
                </a:solidFill>
                <a:latin typeface="微软雅黑" panose="020B0503020204020204" pitchFamily="34" charset="-122"/>
                <a:ea typeface="微软雅黑" panose="020B0503020204020204" pitchFamily="34" charset="-122"/>
              </a:rPr>
              <a:t>100%</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CE26493-21C1-1025-FD65-1BDC196D8982}"/>
              </a:ext>
            </a:extLst>
          </p:cNvPr>
          <p:cNvSpPr txBox="1"/>
          <p:nvPr/>
        </p:nvSpPr>
        <p:spPr>
          <a:xfrm>
            <a:off x="829316" y="5085240"/>
            <a:ext cx="9000484" cy="307777"/>
          </a:xfrm>
          <a:prstGeom prst="rect">
            <a:avLst/>
          </a:prstGeom>
          <a:noFill/>
        </p:spPr>
        <p:txBody>
          <a:bodyPr wrap="square" rtlCol="0">
            <a:spAutoFit/>
          </a:bodyPr>
          <a:lstStyle/>
          <a:p>
            <a:r>
              <a:rPr lang="zh-CN" altLang="en-US" sz="1400" b="1" i="1" u="sng" dirty="0">
                <a:solidFill>
                  <a:srgbClr val="C00000"/>
                </a:solidFill>
                <a:latin typeface="微软雅黑" panose="020B0503020204020204" pitchFamily="34" charset="-122"/>
                <a:ea typeface="微软雅黑" panose="020B0503020204020204" pitchFamily="34" charset="-122"/>
              </a:rPr>
              <a:t>一票否决原则：如月度</a:t>
            </a:r>
            <a:r>
              <a:rPr lang="en-US" altLang="zh-CN" sz="1400" b="1" i="1" u="sng" dirty="0">
                <a:solidFill>
                  <a:srgbClr val="C00000"/>
                </a:solidFill>
                <a:latin typeface="微软雅黑" panose="020B0503020204020204" pitchFamily="34" charset="-122"/>
                <a:ea typeface="微软雅黑" panose="020B0503020204020204" pitchFamily="34" charset="-122"/>
              </a:rPr>
              <a:t>/</a:t>
            </a:r>
            <a:r>
              <a:rPr lang="zh-CN" altLang="en-US" sz="1400" b="1" i="1" u="sng" dirty="0">
                <a:solidFill>
                  <a:srgbClr val="C00000"/>
                </a:solidFill>
                <a:latin typeface="微软雅黑" panose="020B0503020204020204" pitchFamily="34" charset="-122"/>
                <a:ea typeface="微软雅黑" panose="020B0503020204020204" pitchFamily="34" charset="-122"/>
              </a:rPr>
              <a:t>季度的</a:t>
            </a:r>
            <a:r>
              <a:rPr lang="en-US" altLang="zh-CN" sz="1400" b="1" i="1" u="sng" dirty="0">
                <a:solidFill>
                  <a:srgbClr val="C00000"/>
                </a:solidFill>
                <a:latin typeface="微软雅黑" panose="020B0503020204020204" pitchFamily="34" charset="-122"/>
                <a:ea typeface="微软雅黑" panose="020B0503020204020204" pitchFamily="34" charset="-122"/>
              </a:rPr>
              <a:t>GOP</a:t>
            </a:r>
            <a:r>
              <a:rPr lang="zh-CN" altLang="en-US" sz="1400" b="1" i="1" u="sng" dirty="0">
                <a:solidFill>
                  <a:srgbClr val="C00000"/>
                </a:solidFill>
                <a:latin typeface="微软雅黑" panose="020B0503020204020204" pitchFamily="34" charset="-122"/>
                <a:ea typeface="微软雅黑" panose="020B0503020204020204" pitchFamily="34" charset="-122"/>
              </a:rPr>
              <a:t>预算完成率＜</a:t>
            </a:r>
            <a:r>
              <a:rPr lang="en-US" altLang="zh-CN" sz="1400" b="1" i="1" u="sng" dirty="0">
                <a:solidFill>
                  <a:srgbClr val="C00000"/>
                </a:solidFill>
                <a:latin typeface="微软雅黑" panose="020B0503020204020204" pitchFamily="34" charset="-122"/>
                <a:ea typeface="微软雅黑" panose="020B0503020204020204" pitchFamily="34" charset="-122"/>
              </a:rPr>
              <a:t>80%</a:t>
            </a:r>
            <a:r>
              <a:rPr lang="zh-CN" altLang="en-US" sz="1400" b="1" i="1" u="sng" dirty="0">
                <a:solidFill>
                  <a:srgbClr val="C00000"/>
                </a:solidFill>
                <a:latin typeface="微软雅黑" panose="020B0503020204020204" pitchFamily="34" charset="-122"/>
                <a:ea typeface="微软雅黑" panose="020B0503020204020204" pitchFamily="34" charset="-122"/>
              </a:rPr>
              <a:t>，则直接扣除工资的</a:t>
            </a:r>
            <a:r>
              <a:rPr lang="en-US" altLang="zh-CN" sz="1400" b="1" i="1" u="sng" dirty="0">
                <a:solidFill>
                  <a:srgbClr val="C00000"/>
                </a:solidFill>
                <a:latin typeface="微软雅黑" panose="020B0503020204020204" pitchFamily="34" charset="-122"/>
                <a:ea typeface="微软雅黑" panose="020B0503020204020204" pitchFamily="34" charset="-122"/>
              </a:rPr>
              <a:t>24%</a:t>
            </a:r>
            <a:r>
              <a:rPr lang="zh-CN" altLang="en-US" sz="1400" b="1" i="1" u="sng" dirty="0">
                <a:solidFill>
                  <a:srgbClr val="C00000"/>
                </a:solidFill>
                <a:latin typeface="微软雅黑" panose="020B0503020204020204" pitchFamily="34" charset="-122"/>
                <a:ea typeface="微软雅黑" panose="020B0503020204020204" pitchFamily="34" charset="-122"/>
              </a:rPr>
              <a:t>（</a:t>
            </a:r>
            <a:r>
              <a:rPr lang="en-US" altLang="zh-CN" sz="1400" b="1" i="1" u="sng" dirty="0">
                <a:solidFill>
                  <a:srgbClr val="C00000"/>
                </a:solidFill>
                <a:latin typeface="微软雅黑" panose="020B0503020204020204" pitchFamily="34" charset="-122"/>
                <a:ea typeface="微软雅黑" panose="020B0503020204020204" pitchFamily="34" charset="-122"/>
              </a:rPr>
              <a:t>KPO1/KPO2</a:t>
            </a:r>
            <a:r>
              <a:rPr lang="zh-CN" altLang="en-US" sz="1400" b="1" i="1" u="sng" dirty="0">
                <a:solidFill>
                  <a:srgbClr val="C00000"/>
                </a:solidFill>
                <a:latin typeface="微软雅黑" panose="020B0503020204020204" pitchFamily="34" charset="-122"/>
                <a:ea typeface="微软雅黑" panose="020B0503020204020204" pitchFamily="34" charset="-122"/>
              </a:rPr>
              <a:t>部分）</a:t>
            </a:r>
          </a:p>
        </p:txBody>
      </p:sp>
    </p:spTree>
    <p:extLst>
      <p:ext uri="{BB962C8B-B14F-4D97-AF65-F5344CB8AC3E}">
        <p14:creationId xmlns:p14="http://schemas.microsoft.com/office/powerpoint/2010/main" val="188241655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62B72-8CE1-98AC-E812-38EF4B299B5A}"/>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9EB2F4D0-8517-0A2E-CB83-5546C4EC2FD8}"/>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51C3B382-78E6-3F66-86C1-B345136A0BA6}"/>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7D3DA656-7C2E-C9D7-6689-E8343656CD00}"/>
              </a:ext>
            </a:extLst>
          </p:cNvPr>
          <p:cNvSpPr txBox="1"/>
          <p:nvPr/>
        </p:nvSpPr>
        <p:spPr>
          <a:xfrm>
            <a:off x="1600220" y="98099"/>
            <a:ext cx="551785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权重细分</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二级考核</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JB2-3)</a:t>
            </a:r>
            <a:endPar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4" name="组合 23">
            <a:extLst>
              <a:ext uri="{FF2B5EF4-FFF2-40B4-BE49-F238E27FC236}">
                <a16:creationId xmlns:a16="http://schemas.microsoft.com/office/drawing/2014/main" id="{5ABAC7F9-094D-08F1-1467-A8C17C2D4EBC}"/>
              </a:ext>
            </a:extLst>
          </p:cNvPr>
          <p:cNvGrpSpPr/>
          <p:nvPr/>
        </p:nvGrpSpPr>
        <p:grpSpPr>
          <a:xfrm>
            <a:off x="288211" y="78496"/>
            <a:ext cx="1011765" cy="642654"/>
            <a:chOff x="377787" y="229537"/>
            <a:chExt cx="2068176" cy="1313666"/>
          </a:xfrm>
        </p:grpSpPr>
        <p:sp>
          <p:nvSpPr>
            <p:cNvPr id="25" name="椭圆 24">
              <a:extLst>
                <a:ext uri="{FF2B5EF4-FFF2-40B4-BE49-F238E27FC236}">
                  <a16:creationId xmlns:a16="http://schemas.microsoft.com/office/drawing/2014/main" id="{8379A2E3-5B7F-FB6C-CE7F-539F5A8817E4}"/>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3F20999-1467-105A-4E8E-0A0682701C11}"/>
                </a:ext>
              </a:extLst>
            </p:cNvPr>
            <p:cNvSpPr/>
            <p:nvPr/>
          </p:nvSpPr>
          <p:spPr>
            <a:xfrm>
              <a:off x="1248683" y="345923"/>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CF703BD8-D437-8AD5-D6A4-92F3419954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4" name="图片 3">
            <a:extLst>
              <a:ext uri="{FF2B5EF4-FFF2-40B4-BE49-F238E27FC236}">
                <a16:creationId xmlns:a16="http://schemas.microsoft.com/office/drawing/2014/main" id="{F0D44FBD-9C36-6852-3F8F-00946A159A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graphicFrame>
        <p:nvGraphicFramePr>
          <p:cNvPr id="3" name="表格 2">
            <a:extLst>
              <a:ext uri="{FF2B5EF4-FFF2-40B4-BE49-F238E27FC236}">
                <a16:creationId xmlns:a16="http://schemas.microsoft.com/office/drawing/2014/main" id="{3B40C73A-F574-657E-4B4C-999EFBCBF4CB}"/>
              </a:ext>
            </a:extLst>
          </p:cNvPr>
          <p:cNvGraphicFramePr>
            <a:graphicFrameLocks noGrp="1"/>
          </p:cNvGraphicFramePr>
          <p:nvPr>
            <p:extLst>
              <p:ext uri="{D42A27DB-BD31-4B8C-83A1-F6EECF244321}">
                <p14:modId xmlns:p14="http://schemas.microsoft.com/office/powerpoint/2010/main" val="2427490466"/>
              </p:ext>
            </p:extLst>
          </p:nvPr>
        </p:nvGraphicFramePr>
        <p:xfrm>
          <a:off x="288211" y="1025638"/>
          <a:ext cx="11458240" cy="5269234"/>
        </p:xfrm>
        <a:graphic>
          <a:graphicData uri="http://schemas.openxmlformats.org/drawingml/2006/table">
            <a:tbl>
              <a:tblPr firstRow="1" bandRow="1">
                <a:tableStyleId>{93296810-A885-4BE3-A3E7-6D5BEEA58F35}</a:tableStyleId>
              </a:tblPr>
              <a:tblGrid>
                <a:gridCol w="1126360">
                  <a:extLst>
                    <a:ext uri="{9D8B030D-6E8A-4147-A177-3AD203B41FA5}">
                      <a16:colId xmlns:a16="http://schemas.microsoft.com/office/drawing/2014/main" val="3441933719"/>
                    </a:ext>
                  </a:extLst>
                </a:gridCol>
                <a:gridCol w="1111398">
                  <a:extLst>
                    <a:ext uri="{9D8B030D-6E8A-4147-A177-3AD203B41FA5}">
                      <a16:colId xmlns:a16="http://schemas.microsoft.com/office/drawing/2014/main" val="1421777204"/>
                    </a:ext>
                  </a:extLst>
                </a:gridCol>
                <a:gridCol w="1903784">
                  <a:extLst>
                    <a:ext uri="{9D8B030D-6E8A-4147-A177-3AD203B41FA5}">
                      <a16:colId xmlns:a16="http://schemas.microsoft.com/office/drawing/2014/main" val="3067692531"/>
                    </a:ext>
                  </a:extLst>
                </a:gridCol>
                <a:gridCol w="3540007">
                  <a:extLst>
                    <a:ext uri="{9D8B030D-6E8A-4147-A177-3AD203B41FA5}">
                      <a16:colId xmlns:a16="http://schemas.microsoft.com/office/drawing/2014/main" val="2479579719"/>
                    </a:ext>
                  </a:extLst>
                </a:gridCol>
                <a:gridCol w="3776691">
                  <a:extLst>
                    <a:ext uri="{9D8B030D-6E8A-4147-A177-3AD203B41FA5}">
                      <a16:colId xmlns:a16="http://schemas.microsoft.com/office/drawing/2014/main" val="3535690450"/>
                    </a:ext>
                  </a:extLst>
                </a:gridCol>
              </a:tblGrid>
              <a:tr h="414378">
                <a:tc>
                  <a:txBody>
                    <a:bodyPr/>
                    <a:lstStyle/>
                    <a:p>
                      <a:pPr algn="ctr"/>
                      <a:r>
                        <a:rPr lang="zh-CN" altLang="en-US" sz="1050" dirty="0">
                          <a:latin typeface="微软雅黑" panose="020B0503020204020204" pitchFamily="34" charset="-122"/>
                          <a:ea typeface="微软雅黑" panose="020B0503020204020204" pitchFamily="34" charset="-122"/>
                        </a:rPr>
                        <a:t>级别划分</a:t>
                      </a:r>
                    </a:p>
                  </a:txBody>
                  <a:tcPr anchor="ctr">
                    <a:solidFill>
                      <a:srgbClr val="3398E6"/>
                    </a:solidFill>
                  </a:tcPr>
                </a:tc>
                <a:tc>
                  <a:txBody>
                    <a:bodyPr/>
                    <a:lstStyle/>
                    <a:p>
                      <a:pPr algn="ctr"/>
                      <a:r>
                        <a:rPr lang="zh-CN" altLang="en-US" sz="1050" dirty="0">
                          <a:latin typeface="微软雅黑" panose="020B0503020204020204" pitchFamily="34" charset="-122"/>
                          <a:ea typeface="微软雅黑" panose="020B0503020204020204" pitchFamily="34" charset="-122"/>
                        </a:rPr>
                        <a:t>绩效总占比</a:t>
                      </a:r>
                    </a:p>
                  </a:txBody>
                  <a:tcPr anchor="ctr">
                    <a:solidFill>
                      <a:srgbClr val="3398E6"/>
                    </a:solidFill>
                  </a:tcPr>
                </a:tc>
                <a:tc>
                  <a:txBody>
                    <a:bodyPr/>
                    <a:lstStyle/>
                    <a:p>
                      <a:pPr algn="ctr"/>
                      <a:r>
                        <a:rPr lang="zh-CN" altLang="en-US" sz="1050" dirty="0">
                          <a:latin typeface="微软雅黑" panose="020B0503020204020204" pitchFamily="34" charset="-122"/>
                          <a:ea typeface="微软雅黑" panose="020B0503020204020204" pitchFamily="34" charset="-122"/>
                        </a:rPr>
                        <a:t>岗位区分</a:t>
                      </a:r>
                    </a:p>
                  </a:txBody>
                  <a:tcPr anchor="ctr">
                    <a:solidFill>
                      <a:srgbClr val="3398E6"/>
                    </a:solidFill>
                  </a:tcPr>
                </a:tc>
                <a:tc>
                  <a:txBody>
                    <a:bodyPr/>
                    <a:lstStyle/>
                    <a:p>
                      <a:pPr algn="ctr"/>
                      <a:r>
                        <a:rPr lang="zh-CN" altLang="en-US" sz="1050" dirty="0">
                          <a:latin typeface="微软雅黑" panose="020B0503020204020204" pitchFamily="34" charset="-122"/>
                          <a:ea typeface="微软雅黑" panose="020B0503020204020204" pitchFamily="34" charset="-122"/>
                        </a:rPr>
                        <a:t>综合管理指标考核占比</a:t>
                      </a:r>
                    </a:p>
                  </a:txBody>
                  <a:tcPr anchor="ctr">
                    <a:solidFill>
                      <a:srgbClr val="3398E6"/>
                    </a:solidFill>
                  </a:tcPr>
                </a:tc>
                <a:tc>
                  <a:txBody>
                    <a:bodyPr/>
                    <a:lstStyle/>
                    <a:p>
                      <a:pPr algn="ctr"/>
                      <a:r>
                        <a:rPr lang="zh-CN" altLang="en-US" sz="1050" dirty="0">
                          <a:latin typeface="微软雅黑" panose="020B0503020204020204" pitchFamily="34" charset="-122"/>
                          <a:ea typeface="微软雅黑" panose="020B0503020204020204" pitchFamily="34" charset="-122"/>
                        </a:rPr>
                        <a:t>部门专项指标考核占比</a:t>
                      </a:r>
                    </a:p>
                  </a:txBody>
                  <a:tcPr anchor="ctr">
                    <a:solidFill>
                      <a:srgbClr val="3398E6"/>
                    </a:solidFill>
                  </a:tcPr>
                </a:tc>
                <a:extLst>
                  <a:ext uri="{0D108BD9-81ED-4DB2-BD59-A6C34878D82A}">
                    <a16:rowId xmlns:a16="http://schemas.microsoft.com/office/drawing/2014/main" val="1389957477"/>
                  </a:ext>
                </a:extLst>
              </a:tr>
              <a:tr h="899960">
                <a:tc rowSpan="4">
                  <a:txBody>
                    <a:bodyPr/>
                    <a:lstStyle/>
                    <a:p>
                      <a:pPr algn="ctr"/>
                      <a:r>
                        <a:rPr lang="en-US" altLang="zh-CN" sz="1050" dirty="0">
                          <a:latin typeface="微软雅黑" panose="020B0503020204020204" pitchFamily="34" charset="-122"/>
                          <a:ea typeface="微软雅黑" panose="020B0503020204020204" pitchFamily="34" charset="-122"/>
                        </a:rPr>
                        <a:t>JB3</a:t>
                      </a:r>
                      <a:r>
                        <a:rPr lang="zh-CN" altLang="en-US" sz="1050" dirty="0">
                          <a:latin typeface="微软雅黑" panose="020B0503020204020204" pitchFamily="34" charset="-122"/>
                          <a:ea typeface="微软雅黑" panose="020B0503020204020204" pitchFamily="34" charset="-122"/>
                        </a:rPr>
                        <a:t>级以上</a:t>
                      </a:r>
                      <a:endParaRPr lang="en-US" altLang="zh-CN" sz="1050" dirty="0">
                        <a:latin typeface="微软雅黑" panose="020B0503020204020204" pitchFamily="34" charset="-122"/>
                        <a:ea typeface="微软雅黑" panose="020B0503020204020204" pitchFamily="34" charset="-122"/>
                      </a:endParaRPr>
                    </a:p>
                    <a:p>
                      <a:pPr algn="ctr"/>
                      <a:r>
                        <a:rPr lang="zh-CN" altLang="en-US" sz="1050" dirty="0">
                          <a:latin typeface="微软雅黑" panose="020B0503020204020204" pitchFamily="34" charset="-122"/>
                          <a:ea typeface="微软雅黑" panose="020B0503020204020204" pitchFamily="34" charset="-122"/>
                        </a:rPr>
                        <a:t>（不包括总经理）</a:t>
                      </a:r>
                    </a:p>
                  </a:txBody>
                  <a:tcPr anchor="ctr">
                    <a:solidFill>
                      <a:srgbClr val="B0D001"/>
                    </a:solidFill>
                  </a:tcPr>
                </a:tc>
                <a:tc rowSpan="4">
                  <a:txBody>
                    <a:bodyPr/>
                    <a:lstStyle/>
                    <a:p>
                      <a:pPr algn="ctr"/>
                      <a:r>
                        <a:rPr lang="en-US" altLang="zh-CN" sz="1050" dirty="0">
                          <a:latin typeface="微软雅黑" panose="020B0503020204020204" pitchFamily="34" charset="-122"/>
                          <a:ea typeface="微软雅黑" panose="020B0503020204020204" pitchFamily="34" charset="-122"/>
                        </a:rPr>
                        <a:t>30%</a:t>
                      </a:r>
                      <a:endParaRPr lang="zh-CN" altLang="en-US" sz="1050" dirty="0">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0" indent="0" algn="ctr">
                        <a:buFont typeface="Arial" panose="020B0604020202020204" pitchFamily="34" charset="0"/>
                        <a:buNone/>
                      </a:pPr>
                      <a:r>
                        <a:rPr lang="zh-CN" altLang="en-US" sz="1050" dirty="0">
                          <a:latin typeface="微软雅黑" panose="020B0503020204020204" pitchFamily="34" charset="-122"/>
                          <a:ea typeface="微软雅黑" panose="020B0503020204020204" pitchFamily="34" charset="-122"/>
                        </a:rPr>
                        <a:t>财务总监</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KPO1</a:t>
                      </a:r>
                      <a:r>
                        <a:rPr lang="zh-CN" altLang="en-US" sz="1050" dirty="0">
                          <a:solidFill>
                            <a:schemeClr val="tx1"/>
                          </a:solidFill>
                          <a:latin typeface="微软雅黑" panose="020B0503020204020204" pitchFamily="34" charset="-122"/>
                          <a:ea typeface="微软雅黑" panose="020B0503020204020204" pitchFamily="34" charset="-122"/>
                        </a:rPr>
                        <a:t>收入：考核占比</a:t>
                      </a:r>
                      <a:r>
                        <a:rPr lang="en-US" altLang="zh-CN" sz="10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KPO2</a:t>
                      </a:r>
                      <a:r>
                        <a:rPr lang="zh-CN" altLang="en-US" sz="1050" dirty="0">
                          <a:solidFill>
                            <a:schemeClr val="tx1"/>
                          </a:solidFill>
                          <a:latin typeface="微软雅黑" panose="020B0503020204020204" pitchFamily="34" charset="-122"/>
                          <a:ea typeface="微软雅黑" panose="020B0503020204020204" pitchFamily="34" charset="-122"/>
                        </a:rPr>
                        <a:t>利润：考核占比</a:t>
                      </a:r>
                      <a:r>
                        <a:rPr lang="en-US" altLang="zh-CN" sz="1050" dirty="0">
                          <a:solidFill>
                            <a:schemeClr val="tx1"/>
                          </a:solidFill>
                          <a:latin typeface="微软雅黑" panose="020B0503020204020204" pitchFamily="34" charset="-122"/>
                          <a:ea typeface="微软雅黑" panose="020B0503020204020204" pitchFamily="34" charset="-122"/>
                        </a:rPr>
                        <a:t>30%</a:t>
                      </a:r>
                    </a:p>
                  </a:txBody>
                  <a:tcPr marL="99976" marR="99976" marT="49988" marB="49988"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KPO3</a:t>
                      </a:r>
                      <a:r>
                        <a:rPr lang="zh-CN" altLang="en-US" sz="1050" dirty="0">
                          <a:solidFill>
                            <a:schemeClr val="tx1"/>
                          </a:solidFill>
                          <a:latin typeface="微软雅黑" panose="020B0503020204020204" pitchFamily="34" charset="-122"/>
                          <a:ea typeface="微软雅黑" panose="020B0503020204020204" pitchFamily="34" charset="-122"/>
                        </a:rPr>
                        <a:t>成本：考核占比</a:t>
                      </a:r>
                      <a:r>
                        <a:rPr lang="en-US" altLang="zh-CN" sz="10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KPO4</a:t>
                      </a:r>
                      <a:r>
                        <a:rPr lang="zh-CN" altLang="en-US" sz="1050" dirty="0">
                          <a:solidFill>
                            <a:schemeClr val="tx1"/>
                          </a:solidFill>
                          <a:latin typeface="微软雅黑" panose="020B0503020204020204" pitchFamily="34" charset="-122"/>
                          <a:ea typeface="微软雅黑" panose="020B0503020204020204" pitchFamily="34" charset="-122"/>
                        </a:rPr>
                        <a:t>质量：考核占比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KPO5</a:t>
                      </a:r>
                      <a:r>
                        <a:rPr lang="zh-CN" altLang="en-US" sz="1050" dirty="0">
                          <a:solidFill>
                            <a:schemeClr val="tx1"/>
                          </a:solidFill>
                          <a:latin typeface="微软雅黑" panose="020B0503020204020204" pitchFamily="34" charset="-122"/>
                          <a:ea typeface="微软雅黑" panose="020B0503020204020204" pitchFamily="34" charset="-122"/>
                        </a:rPr>
                        <a:t>效率：考核占比</a:t>
                      </a:r>
                      <a:r>
                        <a:rPr lang="en-US" altLang="zh-CN" sz="10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KPO6</a:t>
                      </a:r>
                      <a:r>
                        <a:rPr lang="zh-CN" altLang="en-US" sz="1050" dirty="0">
                          <a:solidFill>
                            <a:schemeClr val="tx1"/>
                          </a:solidFill>
                          <a:latin typeface="微软雅黑" panose="020B0503020204020204" pitchFamily="34" charset="-122"/>
                          <a:ea typeface="微软雅黑" panose="020B0503020204020204" pitchFamily="34" charset="-122"/>
                        </a:rPr>
                        <a:t>结果：考核占比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KPO7</a:t>
                      </a:r>
                      <a:r>
                        <a:rPr lang="zh-CN" altLang="en-US" sz="1050" dirty="0">
                          <a:solidFill>
                            <a:schemeClr val="tx1"/>
                          </a:solidFill>
                          <a:latin typeface="微软雅黑" panose="020B0503020204020204" pitchFamily="34" charset="-122"/>
                          <a:ea typeface="微软雅黑" panose="020B0503020204020204" pitchFamily="34" charset="-122"/>
                        </a:rPr>
                        <a:t>安全：考核占比</a:t>
                      </a:r>
                      <a:r>
                        <a:rPr lang="en-US" altLang="zh-CN" sz="1050" dirty="0">
                          <a:solidFill>
                            <a:schemeClr val="tx1"/>
                          </a:solidFill>
                          <a:latin typeface="微软雅黑" panose="020B0503020204020204" pitchFamily="34" charset="-122"/>
                          <a:ea typeface="微软雅黑" panose="020B0503020204020204" pitchFamily="34" charset="-122"/>
                        </a:rPr>
                        <a:t>7%</a:t>
                      </a:r>
                      <a:endParaRPr lang="zh-CN" altLang="en-US" sz="105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KPO8</a:t>
                      </a:r>
                      <a:r>
                        <a:rPr lang="zh-CN" altLang="en-US" sz="1050" dirty="0">
                          <a:solidFill>
                            <a:schemeClr val="tx1"/>
                          </a:solidFill>
                          <a:latin typeface="微软雅黑" panose="020B0503020204020204" pitchFamily="34" charset="-122"/>
                          <a:ea typeface="微软雅黑" panose="020B0503020204020204" pitchFamily="34" charset="-122"/>
                        </a:rPr>
                        <a:t>品质：考核占比</a:t>
                      </a:r>
                      <a:r>
                        <a:rPr lang="en-US" altLang="zh-CN" sz="1050" dirty="0">
                          <a:solidFill>
                            <a:schemeClr val="tx1"/>
                          </a:solidFill>
                          <a:latin typeface="微软雅黑" panose="020B0503020204020204" pitchFamily="34" charset="-122"/>
                          <a:ea typeface="微软雅黑" panose="020B0503020204020204" pitchFamily="34" charset="-122"/>
                        </a:rPr>
                        <a:t>3%</a:t>
                      </a:r>
                    </a:p>
                  </a:txBody>
                  <a:tcPr marL="99976" marR="99976" marT="49988" marB="49988" anchor="ctr">
                    <a:solidFill>
                      <a:srgbClr val="B0D001"/>
                    </a:solidFill>
                  </a:tcPr>
                </a:tc>
                <a:extLst>
                  <a:ext uri="{0D108BD9-81ED-4DB2-BD59-A6C34878D82A}">
                    <a16:rowId xmlns:a16="http://schemas.microsoft.com/office/drawing/2014/main" val="1967550556"/>
                  </a:ext>
                </a:extLst>
              </a:tr>
              <a:tr h="1038783">
                <a:tc vMerge="1">
                  <a:txBody>
                    <a:bodyPr/>
                    <a:lstStyle/>
                    <a:p>
                      <a:endParaRPr lang="zh-CN" altLang="en-US" sz="1100" dirty="0">
                        <a:latin typeface="宋体" panose="02010600030101010101" pitchFamily="2" charset="-122"/>
                        <a:ea typeface="宋体" panose="02010600030101010101" pitchFamily="2" charset="-122"/>
                      </a:endParaRPr>
                    </a:p>
                  </a:txBody>
                  <a:tcPr/>
                </a:tc>
                <a:tc vMerge="1">
                  <a:txBody>
                    <a:bodyPr/>
                    <a:lstStyle/>
                    <a:p>
                      <a:pPr algn="ctr"/>
                      <a:endParaRPr lang="zh-CN" altLang="en-US" sz="1100" dirty="0">
                        <a:latin typeface="宋体" panose="02010600030101010101" pitchFamily="2" charset="-122"/>
                        <a:ea typeface="宋体" panose="02010600030101010101" pitchFamily="2" charset="-122"/>
                      </a:endParaRPr>
                    </a:p>
                  </a:txBody>
                  <a:tcPr/>
                </a:tc>
                <a:tc>
                  <a:txBody>
                    <a:bodyPr/>
                    <a:lstStyle/>
                    <a:p>
                      <a:pPr algn="ctr"/>
                      <a:r>
                        <a:rPr lang="zh-CN" altLang="en-US" sz="1050" dirty="0">
                          <a:latin typeface="微软雅黑" panose="020B0503020204020204" pitchFamily="34" charset="-122"/>
                          <a:ea typeface="微软雅黑" panose="020B0503020204020204" pitchFamily="34" charset="-122"/>
                        </a:rPr>
                        <a:t>人力资源部总监</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KPO1</a:t>
                      </a:r>
                      <a:r>
                        <a:rPr lang="zh-CN" altLang="en-US" sz="1050" dirty="0">
                          <a:solidFill>
                            <a:schemeClr val="tx1"/>
                          </a:solidFill>
                          <a:latin typeface="微软雅黑" panose="020B0503020204020204" pitchFamily="34" charset="-122"/>
                          <a:ea typeface="微软雅黑" panose="020B0503020204020204" pitchFamily="34" charset="-122"/>
                        </a:rPr>
                        <a:t>收入：考核占比</a:t>
                      </a:r>
                      <a:r>
                        <a:rPr lang="en-US" altLang="zh-CN" sz="10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KPO2</a:t>
                      </a:r>
                      <a:r>
                        <a:rPr lang="zh-CN" altLang="en-US" sz="1050" dirty="0">
                          <a:solidFill>
                            <a:schemeClr val="tx1"/>
                          </a:solidFill>
                          <a:latin typeface="微软雅黑" panose="020B0503020204020204" pitchFamily="34" charset="-122"/>
                          <a:ea typeface="微软雅黑" panose="020B0503020204020204" pitchFamily="34" charset="-122"/>
                        </a:rPr>
                        <a:t>利润：考核占比</a:t>
                      </a:r>
                      <a:r>
                        <a:rPr lang="en-US" altLang="zh-CN" sz="1050" dirty="0">
                          <a:solidFill>
                            <a:schemeClr val="tx1"/>
                          </a:solidFill>
                          <a:latin typeface="微软雅黑" panose="020B0503020204020204" pitchFamily="34" charset="-122"/>
                          <a:ea typeface="微软雅黑" panose="020B0503020204020204" pitchFamily="34" charset="-122"/>
                        </a:rPr>
                        <a:t>30%</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KPO3</a:t>
                      </a:r>
                      <a:r>
                        <a:rPr lang="zh-CN" altLang="en-US" sz="1050" dirty="0">
                          <a:solidFill>
                            <a:schemeClr val="tx1"/>
                          </a:solidFill>
                          <a:latin typeface="微软雅黑" panose="020B0503020204020204" pitchFamily="34" charset="-122"/>
                          <a:ea typeface="微软雅黑" panose="020B0503020204020204" pitchFamily="34" charset="-122"/>
                        </a:rPr>
                        <a:t>成本：考核占比</a:t>
                      </a:r>
                      <a:r>
                        <a:rPr lang="en-US" altLang="zh-CN" sz="10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KPO4</a:t>
                      </a:r>
                      <a:r>
                        <a:rPr lang="zh-CN" altLang="en-US" sz="1050" dirty="0">
                          <a:solidFill>
                            <a:schemeClr val="tx1"/>
                          </a:solidFill>
                          <a:latin typeface="微软雅黑" panose="020B0503020204020204" pitchFamily="34" charset="-122"/>
                          <a:ea typeface="微软雅黑" panose="020B0503020204020204" pitchFamily="34" charset="-122"/>
                        </a:rPr>
                        <a:t>质量：考核占比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KPO5</a:t>
                      </a:r>
                      <a:r>
                        <a:rPr lang="zh-CN" altLang="en-US" sz="1050" dirty="0">
                          <a:solidFill>
                            <a:schemeClr val="tx1"/>
                          </a:solidFill>
                          <a:latin typeface="微软雅黑" panose="020B0503020204020204" pitchFamily="34" charset="-122"/>
                          <a:ea typeface="微软雅黑" panose="020B0503020204020204" pitchFamily="34" charset="-122"/>
                        </a:rPr>
                        <a:t>效率：考核占比</a:t>
                      </a:r>
                      <a:r>
                        <a:rPr lang="en-US" altLang="zh-CN" sz="10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KPO6</a:t>
                      </a:r>
                      <a:r>
                        <a:rPr lang="zh-CN" altLang="en-US" sz="1050" dirty="0">
                          <a:solidFill>
                            <a:schemeClr val="tx1"/>
                          </a:solidFill>
                          <a:latin typeface="微软雅黑" panose="020B0503020204020204" pitchFamily="34" charset="-122"/>
                          <a:ea typeface="微软雅黑" panose="020B0503020204020204" pitchFamily="34" charset="-122"/>
                        </a:rPr>
                        <a:t>结果：考核占比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KPO7</a:t>
                      </a:r>
                      <a:r>
                        <a:rPr lang="zh-CN" altLang="en-US" sz="1050" dirty="0">
                          <a:solidFill>
                            <a:schemeClr val="tx1"/>
                          </a:solidFill>
                          <a:latin typeface="微软雅黑" panose="020B0503020204020204" pitchFamily="34" charset="-122"/>
                          <a:ea typeface="微软雅黑" panose="020B0503020204020204" pitchFamily="34" charset="-122"/>
                        </a:rPr>
                        <a:t>安全：考核占比</a:t>
                      </a:r>
                      <a:r>
                        <a:rPr lang="en-US" altLang="zh-CN" sz="1050" dirty="0">
                          <a:solidFill>
                            <a:schemeClr val="tx1"/>
                          </a:solidFill>
                          <a:latin typeface="微软雅黑" panose="020B0503020204020204" pitchFamily="34" charset="-122"/>
                          <a:ea typeface="微软雅黑" panose="020B0503020204020204" pitchFamily="34" charset="-122"/>
                        </a:rPr>
                        <a:t>5%</a:t>
                      </a:r>
                      <a:endParaRPr lang="zh-CN" altLang="en-US" sz="105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KPO8</a:t>
                      </a:r>
                      <a:r>
                        <a:rPr lang="zh-CN" altLang="en-US" sz="1050" dirty="0">
                          <a:solidFill>
                            <a:schemeClr val="tx1"/>
                          </a:solidFill>
                          <a:latin typeface="微软雅黑" panose="020B0503020204020204" pitchFamily="34" charset="-122"/>
                          <a:ea typeface="微软雅黑" panose="020B0503020204020204" pitchFamily="34" charset="-122"/>
                        </a:rPr>
                        <a:t>品质：考核占比</a:t>
                      </a:r>
                      <a:r>
                        <a:rPr lang="en-US" altLang="zh-CN" sz="1050" dirty="0">
                          <a:solidFill>
                            <a:schemeClr val="tx1"/>
                          </a:solidFill>
                          <a:latin typeface="微软雅黑" panose="020B0503020204020204" pitchFamily="34" charset="-122"/>
                          <a:ea typeface="微软雅黑" panose="020B0503020204020204" pitchFamily="34" charset="-122"/>
                        </a:rPr>
                        <a:t>5%</a:t>
                      </a:r>
                    </a:p>
                  </a:txBody>
                  <a:tcPr anchor="ctr">
                    <a:solidFill>
                      <a:srgbClr val="B0D001"/>
                    </a:solidFill>
                  </a:tcPr>
                </a:tc>
                <a:extLst>
                  <a:ext uri="{0D108BD9-81ED-4DB2-BD59-A6C34878D82A}">
                    <a16:rowId xmlns:a16="http://schemas.microsoft.com/office/drawing/2014/main" val="3881895665"/>
                  </a:ext>
                </a:extLst>
              </a:tr>
              <a:tr h="1038783">
                <a:tc vMerge="1">
                  <a:txBody>
                    <a:bodyPr/>
                    <a:lstStyle/>
                    <a:p>
                      <a:endParaRPr lang="zh-CN" altLang="en-US" sz="1100" dirty="0">
                        <a:latin typeface="宋体" panose="02010600030101010101" pitchFamily="2" charset="-122"/>
                        <a:ea typeface="宋体" panose="02010600030101010101" pitchFamily="2" charset="-122"/>
                      </a:endParaRPr>
                    </a:p>
                  </a:txBody>
                  <a:tcPr/>
                </a:tc>
                <a:tc vMerge="1">
                  <a:txBody>
                    <a:bodyPr/>
                    <a:lstStyle/>
                    <a:p>
                      <a:pPr algn="ctr"/>
                      <a:endParaRPr lang="zh-CN" altLang="en-US" sz="1100" dirty="0">
                        <a:latin typeface="宋体" panose="02010600030101010101" pitchFamily="2" charset="-122"/>
                        <a:ea typeface="宋体" panose="02010600030101010101" pitchFamily="2" charset="-122"/>
                      </a:endParaRPr>
                    </a:p>
                  </a:txBody>
                  <a:tcPr/>
                </a:tc>
                <a:tc>
                  <a:txBody>
                    <a:bodyPr/>
                    <a:lstStyle/>
                    <a:p>
                      <a:pPr algn="ctr"/>
                      <a:r>
                        <a:rPr lang="zh-CN" altLang="en-US" sz="1050" dirty="0">
                          <a:latin typeface="微软雅黑" panose="020B0503020204020204" pitchFamily="34" charset="-122"/>
                          <a:ea typeface="微软雅黑" panose="020B0503020204020204" pitchFamily="34" charset="-122"/>
                        </a:rPr>
                        <a:t>运营总监</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KPO1</a:t>
                      </a:r>
                      <a:r>
                        <a:rPr lang="zh-CN" altLang="en-US" sz="1050" dirty="0">
                          <a:solidFill>
                            <a:schemeClr val="tx1"/>
                          </a:solidFill>
                          <a:latin typeface="微软雅黑" panose="020B0503020204020204" pitchFamily="34" charset="-122"/>
                          <a:ea typeface="微软雅黑" panose="020B0503020204020204" pitchFamily="34" charset="-122"/>
                        </a:rPr>
                        <a:t>收入：考核占比</a:t>
                      </a:r>
                      <a:r>
                        <a:rPr lang="en-US" altLang="zh-CN" sz="1050" dirty="0">
                          <a:solidFill>
                            <a:schemeClr val="tx1"/>
                          </a:solidFill>
                          <a:latin typeface="微软雅黑" panose="020B0503020204020204" pitchFamily="34" charset="-122"/>
                          <a:ea typeface="微软雅黑" panose="020B0503020204020204" pitchFamily="34" charset="-122"/>
                        </a:rPr>
                        <a:t>25%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KPO2</a:t>
                      </a:r>
                      <a:r>
                        <a:rPr lang="zh-CN" altLang="en-US" sz="1050" dirty="0">
                          <a:solidFill>
                            <a:schemeClr val="tx1"/>
                          </a:solidFill>
                          <a:latin typeface="微软雅黑" panose="020B0503020204020204" pitchFamily="34" charset="-122"/>
                          <a:ea typeface="微软雅黑" panose="020B0503020204020204" pitchFamily="34" charset="-122"/>
                        </a:rPr>
                        <a:t>利润：考核占比</a:t>
                      </a:r>
                      <a:r>
                        <a:rPr lang="en-US" altLang="zh-CN" sz="1050" dirty="0">
                          <a:solidFill>
                            <a:schemeClr val="tx1"/>
                          </a:solidFill>
                          <a:latin typeface="微软雅黑" panose="020B0503020204020204" pitchFamily="34" charset="-122"/>
                          <a:ea typeface="微软雅黑" panose="020B0503020204020204" pitchFamily="34" charset="-122"/>
                        </a:rPr>
                        <a:t>25%</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KPO3</a:t>
                      </a:r>
                      <a:r>
                        <a:rPr lang="zh-CN" altLang="en-US" sz="1050" dirty="0">
                          <a:solidFill>
                            <a:schemeClr val="tx1"/>
                          </a:solidFill>
                          <a:latin typeface="微软雅黑" panose="020B0503020204020204" pitchFamily="34" charset="-122"/>
                          <a:ea typeface="微软雅黑" panose="020B0503020204020204" pitchFamily="34" charset="-122"/>
                        </a:rPr>
                        <a:t>餐收：考核占比</a:t>
                      </a:r>
                      <a:r>
                        <a:rPr lang="en-US" altLang="zh-CN" sz="10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KPO4</a:t>
                      </a:r>
                      <a:r>
                        <a:rPr lang="zh-CN" altLang="en-US" sz="1050" dirty="0">
                          <a:solidFill>
                            <a:schemeClr val="tx1"/>
                          </a:solidFill>
                          <a:latin typeface="微软雅黑" panose="020B0503020204020204" pitchFamily="34" charset="-122"/>
                          <a:ea typeface="微软雅黑" panose="020B0503020204020204" pitchFamily="34" charset="-122"/>
                        </a:rPr>
                        <a:t>成本：考核占比</a:t>
                      </a:r>
                      <a:r>
                        <a:rPr lang="en-US" altLang="zh-CN" sz="10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KPO5</a:t>
                      </a:r>
                      <a:r>
                        <a:rPr lang="zh-CN" altLang="en-US" sz="1050" dirty="0">
                          <a:solidFill>
                            <a:schemeClr val="tx1"/>
                          </a:solidFill>
                          <a:latin typeface="微软雅黑" panose="020B0503020204020204" pitchFamily="34" charset="-122"/>
                          <a:ea typeface="微软雅黑" panose="020B0503020204020204" pitchFamily="34" charset="-122"/>
                        </a:rPr>
                        <a:t>效率：考核占比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KPO6</a:t>
                      </a:r>
                      <a:r>
                        <a:rPr lang="zh-CN" altLang="en-US" sz="1050" dirty="0">
                          <a:solidFill>
                            <a:schemeClr val="tx1"/>
                          </a:solidFill>
                          <a:latin typeface="微软雅黑" panose="020B0503020204020204" pitchFamily="34" charset="-122"/>
                          <a:ea typeface="微软雅黑" panose="020B0503020204020204" pitchFamily="34" charset="-122"/>
                        </a:rPr>
                        <a:t>结果：考核占比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KPO7</a:t>
                      </a:r>
                      <a:r>
                        <a:rPr lang="zh-CN" altLang="en-US" sz="1050" dirty="0">
                          <a:solidFill>
                            <a:schemeClr val="tx1"/>
                          </a:solidFill>
                          <a:latin typeface="微软雅黑" panose="020B0503020204020204" pitchFamily="34" charset="-122"/>
                          <a:ea typeface="微软雅黑" panose="020B0503020204020204" pitchFamily="34" charset="-122"/>
                        </a:rPr>
                        <a:t>安全：考核占比</a:t>
                      </a:r>
                      <a:r>
                        <a:rPr lang="en-US" altLang="zh-CN" sz="1050" dirty="0">
                          <a:solidFill>
                            <a:schemeClr val="tx1"/>
                          </a:solidFill>
                          <a:latin typeface="微软雅黑" panose="020B0503020204020204" pitchFamily="34" charset="-122"/>
                          <a:ea typeface="微软雅黑" panose="020B0503020204020204" pitchFamily="34" charset="-122"/>
                        </a:rPr>
                        <a:t>5%</a:t>
                      </a:r>
                      <a:endParaRPr lang="zh-CN" altLang="en-US" sz="105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KPO8</a:t>
                      </a:r>
                      <a:r>
                        <a:rPr lang="zh-CN" altLang="en-US" sz="1050" dirty="0">
                          <a:solidFill>
                            <a:schemeClr val="tx1"/>
                          </a:solidFill>
                          <a:latin typeface="微软雅黑" panose="020B0503020204020204" pitchFamily="34" charset="-122"/>
                          <a:ea typeface="微软雅黑" panose="020B0503020204020204" pitchFamily="34" charset="-122"/>
                        </a:rPr>
                        <a:t>品质：考核占比</a:t>
                      </a:r>
                      <a:r>
                        <a:rPr lang="en-US" altLang="zh-CN" sz="1050" dirty="0">
                          <a:solidFill>
                            <a:schemeClr val="tx1"/>
                          </a:solidFill>
                          <a:latin typeface="微软雅黑" panose="020B0503020204020204" pitchFamily="34" charset="-122"/>
                          <a:ea typeface="微软雅黑" panose="020B0503020204020204" pitchFamily="34" charset="-122"/>
                        </a:rPr>
                        <a:t>10%</a:t>
                      </a:r>
                    </a:p>
                  </a:txBody>
                  <a:tcPr anchor="ctr">
                    <a:solidFill>
                      <a:srgbClr val="B0D001"/>
                    </a:solidFill>
                  </a:tcPr>
                </a:tc>
                <a:extLst>
                  <a:ext uri="{0D108BD9-81ED-4DB2-BD59-A6C34878D82A}">
                    <a16:rowId xmlns:a16="http://schemas.microsoft.com/office/drawing/2014/main" val="422238826"/>
                  </a:ext>
                </a:extLst>
              </a:tr>
              <a:tr h="1038783">
                <a:tc vMerge="1">
                  <a:txBody>
                    <a:bodyPr/>
                    <a:lstStyle/>
                    <a:p>
                      <a:endParaRPr lang="zh-CN" altLang="en-US" sz="1100" dirty="0">
                        <a:latin typeface="宋体" panose="02010600030101010101" pitchFamily="2" charset="-122"/>
                        <a:ea typeface="宋体" panose="02010600030101010101" pitchFamily="2" charset="-122"/>
                      </a:endParaRPr>
                    </a:p>
                  </a:txBody>
                  <a:tcPr/>
                </a:tc>
                <a:tc vMerge="1">
                  <a:txBody>
                    <a:bodyPr/>
                    <a:lstStyle/>
                    <a:p>
                      <a:pPr algn="ctr"/>
                      <a:endParaRPr lang="zh-CN" altLang="en-US" sz="1100" dirty="0">
                        <a:latin typeface="宋体" panose="02010600030101010101" pitchFamily="2" charset="-122"/>
                        <a:ea typeface="宋体" panose="02010600030101010101" pitchFamily="2" charset="-122"/>
                      </a:endParaRPr>
                    </a:p>
                  </a:txBody>
                  <a:tcPr/>
                </a:tc>
                <a:tc>
                  <a:txBody>
                    <a:bodyPr/>
                    <a:lstStyle/>
                    <a:p>
                      <a:pPr algn="ctr"/>
                      <a:r>
                        <a:rPr lang="zh-CN" altLang="en-US" sz="1050" dirty="0">
                          <a:latin typeface="微软雅黑" panose="020B0503020204020204" pitchFamily="34" charset="-122"/>
                          <a:ea typeface="微软雅黑" panose="020B0503020204020204" pitchFamily="34" charset="-122"/>
                        </a:rPr>
                        <a:t>市场销售总监</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KPO1</a:t>
                      </a:r>
                      <a:r>
                        <a:rPr lang="zh-CN" altLang="en-US" sz="1050" dirty="0">
                          <a:solidFill>
                            <a:schemeClr val="tx1"/>
                          </a:solidFill>
                          <a:latin typeface="微软雅黑" panose="020B0503020204020204" pitchFamily="34" charset="-122"/>
                          <a:ea typeface="微软雅黑" panose="020B0503020204020204" pitchFamily="34" charset="-122"/>
                        </a:rPr>
                        <a:t>收入：考核占比</a:t>
                      </a:r>
                      <a:r>
                        <a:rPr lang="en-US" altLang="zh-CN" sz="1050" dirty="0">
                          <a:solidFill>
                            <a:schemeClr val="tx1"/>
                          </a:solidFill>
                          <a:latin typeface="微软雅黑" panose="020B0503020204020204" pitchFamily="34" charset="-122"/>
                          <a:ea typeface="微软雅黑" panose="020B0503020204020204" pitchFamily="34" charset="-122"/>
                        </a:rPr>
                        <a:t>35%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KPO2</a:t>
                      </a:r>
                      <a:r>
                        <a:rPr lang="zh-CN" altLang="en-US" sz="1050" dirty="0">
                          <a:solidFill>
                            <a:schemeClr val="tx1"/>
                          </a:solidFill>
                          <a:latin typeface="微软雅黑" panose="020B0503020204020204" pitchFamily="34" charset="-122"/>
                          <a:ea typeface="微软雅黑" panose="020B0503020204020204" pitchFamily="34" charset="-122"/>
                        </a:rPr>
                        <a:t>利润：考核占比</a:t>
                      </a:r>
                      <a:r>
                        <a:rPr lang="en-US" altLang="zh-CN" sz="1050" dirty="0">
                          <a:solidFill>
                            <a:schemeClr val="tx1"/>
                          </a:solidFill>
                          <a:latin typeface="微软雅黑" panose="020B0503020204020204" pitchFamily="34" charset="-122"/>
                          <a:ea typeface="微软雅黑" panose="020B0503020204020204" pitchFamily="34" charset="-122"/>
                        </a:rPr>
                        <a:t>15%</a:t>
                      </a:r>
                    </a:p>
                  </a:txBody>
                  <a:tcPr anchor="ctr">
                    <a:solidFill>
                      <a:srgbClr val="B0D001"/>
                    </a:solidFill>
                  </a:tcPr>
                </a:tc>
                <a:tc>
                  <a:txBody>
                    <a:bodyPr/>
                    <a:lstStyle/>
                    <a:p>
                      <a:pPr marL="285750" indent="-285750">
                        <a:buFont typeface="Arial" panose="020B0604020202020204" pitchFamily="34" charset="0"/>
                        <a:buChar char="•"/>
                      </a:pPr>
                      <a:r>
                        <a:rPr lang="zh-CN" altLang="en-US" sz="1050" dirty="0">
                          <a:solidFill>
                            <a:schemeClr val="tx1"/>
                          </a:solidFill>
                          <a:latin typeface="微软雅黑" panose="020B0503020204020204" pitchFamily="34" charset="-122"/>
                          <a:ea typeface="微软雅黑" panose="020B0503020204020204" pitchFamily="34" charset="-122"/>
                        </a:rPr>
                        <a:t>总占比</a:t>
                      </a:r>
                      <a:r>
                        <a:rPr lang="en-US" altLang="zh-CN" sz="10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KPO3</a:t>
                      </a:r>
                      <a:r>
                        <a:rPr lang="zh-CN" altLang="en-US" sz="1050" dirty="0">
                          <a:solidFill>
                            <a:schemeClr val="tx1"/>
                          </a:solidFill>
                          <a:latin typeface="微软雅黑" panose="020B0503020204020204" pitchFamily="34" charset="-122"/>
                          <a:ea typeface="微软雅黑" panose="020B0503020204020204" pitchFamily="34" charset="-122"/>
                        </a:rPr>
                        <a:t>房</a:t>
                      </a:r>
                      <a:r>
                        <a:rPr lang="en-US" altLang="zh-CN" sz="1050" dirty="0">
                          <a:solidFill>
                            <a:schemeClr val="tx1"/>
                          </a:solidFill>
                          <a:latin typeface="微软雅黑" panose="020B0503020204020204" pitchFamily="34" charset="-122"/>
                          <a:ea typeface="微软雅黑" panose="020B0503020204020204" pitchFamily="34" charset="-122"/>
                        </a:rPr>
                        <a:t>+</a:t>
                      </a:r>
                      <a:r>
                        <a:rPr lang="zh-CN" altLang="en-US" sz="1050" dirty="0">
                          <a:solidFill>
                            <a:schemeClr val="tx1"/>
                          </a:solidFill>
                          <a:latin typeface="微软雅黑" panose="020B0503020204020204" pitchFamily="34" charset="-122"/>
                          <a:ea typeface="微软雅黑" panose="020B0503020204020204" pitchFamily="34" charset="-122"/>
                        </a:rPr>
                        <a:t>宴收：考核占比</a:t>
                      </a:r>
                      <a:r>
                        <a:rPr lang="en-US" altLang="zh-CN" sz="10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KPO4</a:t>
                      </a:r>
                      <a:r>
                        <a:rPr lang="zh-CN" altLang="en-US" sz="1050" dirty="0">
                          <a:solidFill>
                            <a:schemeClr val="tx1"/>
                          </a:solidFill>
                          <a:latin typeface="微软雅黑" panose="020B0503020204020204" pitchFamily="34" charset="-122"/>
                          <a:ea typeface="微软雅黑" panose="020B0503020204020204" pitchFamily="34" charset="-122"/>
                        </a:rPr>
                        <a:t>成本：考核占比</a:t>
                      </a:r>
                      <a:r>
                        <a:rPr lang="en-US" altLang="zh-CN" sz="10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KPO5</a:t>
                      </a:r>
                      <a:r>
                        <a:rPr lang="zh-CN" altLang="en-US" sz="1050" dirty="0">
                          <a:solidFill>
                            <a:schemeClr val="tx1"/>
                          </a:solidFill>
                          <a:latin typeface="微软雅黑" panose="020B0503020204020204" pitchFamily="34" charset="-122"/>
                          <a:ea typeface="微软雅黑" panose="020B0503020204020204" pitchFamily="34" charset="-122"/>
                        </a:rPr>
                        <a:t>效率：考核占比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KPO6</a:t>
                      </a:r>
                      <a:r>
                        <a:rPr lang="zh-CN" altLang="en-US" sz="1050" dirty="0">
                          <a:solidFill>
                            <a:schemeClr val="tx1"/>
                          </a:solidFill>
                          <a:latin typeface="微软雅黑" panose="020B0503020204020204" pitchFamily="34" charset="-122"/>
                          <a:ea typeface="微软雅黑" panose="020B0503020204020204" pitchFamily="34" charset="-122"/>
                        </a:rPr>
                        <a:t>结果：考核占比</a:t>
                      </a:r>
                      <a:r>
                        <a:rPr lang="en-US" altLang="zh-CN" sz="10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KPO7</a:t>
                      </a:r>
                      <a:r>
                        <a:rPr lang="zh-CN" altLang="en-US" sz="1050" dirty="0">
                          <a:solidFill>
                            <a:schemeClr val="tx1"/>
                          </a:solidFill>
                          <a:latin typeface="微软雅黑" panose="020B0503020204020204" pitchFamily="34" charset="-122"/>
                          <a:ea typeface="微软雅黑" panose="020B0503020204020204" pitchFamily="34" charset="-122"/>
                        </a:rPr>
                        <a:t>安全：考核占比</a:t>
                      </a:r>
                      <a:r>
                        <a:rPr lang="en-US" altLang="zh-CN" sz="1050" dirty="0">
                          <a:solidFill>
                            <a:schemeClr val="tx1"/>
                          </a:solidFill>
                          <a:latin typeface="微软雅黑" panose="020B0503020204020204" pitchFamily="34" charset="-122"/>
                          <a:ea typeface="微软雅黑" panose="020B0503020204020204" pitchFamily="34" charset="-122"/>
                        </a:rPr>
                        <a:t>3%</a:t>
                      </a:r>
                      <a:endParaRPr lang="zh-CN" altLang="en-US" sz="105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050" dirty="0">
                          <a:solidFill>
                            <a:schemeClr val="tx1"/>
                          </a:solidFill>
                          <a:latin typeface="微软雅黑" panose="020B0503020204020204" pitchFamily="34" charset="-122"/>
                          <a:ea typeface="微软雅黑" panose="020B0503020204020204" pitchFamily="34" charset="-122"/>
                        </a:rPr>
                        <a:t>KPO8</a:t>
                      </a:r>
                      <a:r>
                        <a:rPr lang="zh-CN" altLang="en-US" sz="1050" dirty="0">
                          <a:solidFill>
                            <a:schemeClr val="tx1"/>
                          </a:solidFill>
                          <a:latin typeface="微软雅黑" panose="020B0503020204020204" pitchFamily="34" charset="-122"/>
                          <a:ea typeface="微软雅黑" panose="020B0503020204020204" pitchFamily="34" charset="-122"/>
                        </a:rPr>
                        <a:t>品质：考核占比</a:t>
                      </a:r>
                      <a:r>
                        <a:rPr lang="en-US" altLang="zh-CN" sz="1050" dirty="0">
                          <a:solidFill>
                            <a:schemeClr val="tx1"/>
                          </a:solidFill>
                          <a:latin typeface="微软雅黑" panose="020B0503020204020204" pitchFamily="34" charset="-122"/>
                          <a:ea typeface="微软雅黑" panose="020B0503020204020204" pitchFamily="34" charset="-122"/>
                        </a:rPr>
                        <a:t>7%</a:t>
                      </a:r>
                    </a:p>
                  </a:txBody>
                  <a:tcPr anchor="ctr">
                    <a:solidFill>
                      <a:srgbClr val="B0D001"/>
                    </a:solidFill>
                  </a:tcPr>
                </a:tc>
                <a:extLst>
                  <a:ext uri="{0D108BD9-81ED-4DB2-BD59-A6C34878D82A}">
                    <a16:rowId xmlns:a16="http://schemas.microsoft.com/office/drawing/2014/main" val="66137805"/>
                  </a:ext>
                </a:extLst>
              </a:tr>
            </a:tbl>
          </a:graphicData>
        </a:graphic>
      </p:graphicFrame>
      <p:sp>
        <p:nvSpPr>
          <p:cNvPr id="5" name="文本框 4">
            <a:extLst>
              <a:ext uri="{FF2B5EF4-FFF2-40B4-BE49-F238E27FC236}">
                <a16:creationId xmlns:a16="http://schemas.microsoft.com/office/drawing/2014/main" id="{EFCE73D4-479A-4D8F-233B-FCBEAECEBAD2}"/>
              </a:ext>
            </a:extLst>
          </p:cNvPr>
          <p:cNvSpPr txBox="1"/>
          <p:nvPr/>
        </p:nvSpPr>
        <p:spPr>
          <a:xfrm>
            <a:off x="288211" y="760779"/>
            <a:ext cx="6154922" cy="307777"/>
          </a:xfrm>
          <a:prstGeom prst="rect">
            <a:avLst/>
          </a:prstGeom>
          <a:noFill/>
        </p:spPr>
        <p:txBody>
          <a:bodyPr wrap="squar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综合管理指标（两项）占比</a:t>
            </a:r>
            <a:r>
              <a:rPr lang="en-US" altLang="zh-CN" sz="1400" dirty="0">
                <a:solidFill>
                  <a:srgbClr val="C00000"/>
                </a:solidFill>
                <a:latin typeface="微软雅黑" panose="020B0503020204020204" pitchFamily="34" charset="-122"/>
                <a:ea typeface="微软雅黑" panose="020B0503020204020204" pitchFamily="34" charset="-122"/>
              </a:rPr>
              <a:t>50%</a:t>
            </a:r>
            <a:r>
              <a:rPr lang="zh-CN" altLang="en-US" sz="1400" dirty="0">
                <a:solidFill>
                  <a:srgbClr val="C00000"/>
                </a:solidFill>
                <a:latin typeface="微软雅黑" panose="020B0503020204020204" pitchFamily="34" charset="-122"/>
                <a:ea typeface="微软雅黑" panose="020B0503020204020204" pitchFamily="34" charset="-122"/>
              </a:rPr>
              <a:t>，部门专项指标（六项）占比</a:t>
            </a:r>
            <a:r>
              <a:rPr lang="en-US" altLang="zh-CN" sz="1400" dirty="0">
                <a:solidFill>
                  <a:srgbClr val="C00000"/>
                </a:solidFill>
                <a:latin typeface="微软雅黑" panose="020B0503020204020204" pitchFamily="34" charset="-122"/>
                <a:ea typeface="微软雅黑" panose="020B0503020204020204" pitchFamily="34" charset="-122"/>
              </a:rPr>
              <a:t>50%</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BF6BED11-337E-3649-A9EB-0DF97DED8358}"/>
              </a:ext>
            </a:extLst>
          </p:cNvPr>
          <p:cNvSpPr txBox="1"/>
          <p:nvPr/>
        </p:nvSpPr>
        <p:spPr>
          <a:xfrm>
            <a:off x="228183" y="6258011"/>
            <a:ext cx="9000484" cy="307777"/>
          </a:xfrm>
          <a:prstGeom prst="rect">
            <a:avLst/>
          </a:prstGeom>
          <a:noFill/>
        </p:spPr>
        <p:txBody>
          <a:bodyPr wrap="square" rtlCol="0">
            <a:spAutoFit/>
          </a:bodyPr>
          <a:lstStyle/>
          <a:p>
            <a:r>
              <a:rPr lang="zh-CN" altLang="en-US" sz="1400" b="1" i="1" u="sng" dirty="0">
                <a:solidFill>
                  <a:srgbClr val="C00000"/>
                </a:solidFill>
                <a:latin typeface="微软雅黑" panose="020B0503020204020204" pitchFamily="34" charset="-122"/>
                <a:ea typeface="微软雅黑" panose="020B0503020204020204" pitchFamily="34" charset="-122"/>
              </a:rPr>
              <a:t>一票否决原则：如月度</a:t>
            </a:r>
            <a:r>
              <a:rPr lang="en-US" altLang="zh-CN" sz="1400" b="1" i="1" u="sng" dirty="0">
                <a:solidFill>
                  <a:srgbClr val="C00000"/>
                </a:solidFill>
                <a:latin typeface="微软雅黑" panose="020B0503020204020204" pitchFamily="34" charset="-122"/>
                <a:ea typeface="微软雅黑" panose="020B0503020204020204" pitchFamily="34" charset="-122"/>
              </a:rPr>
              <a:t>/</a:t>
            </a:r>
            <a:r>
              <a:rPr lang="zh-CN" altLang="en-US" sz="1400" b="1" i="1" u="sng" dirty="0">
                <a:solidFill>
                  <a:srgbClr val="C00000"/>
                </a:solidFill>
                <a:latin typeface="微软雅黑" panose="020B0503020204020204" pitchFamily="34" charset="-122"/>
                <a:ea typeface="微软雅黑" panose="020B0503020204020204" pitchFamily="34" charset="-122"/>
              </a:rPr>
              <a:t>季度的</a:t>
            </a:r>
            <a:r>
              <a:rPr lang="en-US" altLang="zh-CN" sz="1400" b="1" i="1" u="sng" dirty="0">
                <a:solidFill>
                  <a:srgbClr val="C00000"/>
                </a:solidFill>
                <a:latin typeface="微软雅黑" panose="020B0503020204020204" pitchFamily="34" charset="-122"/>
                <a:ea typeface="微软雅黑" panose="020B0503020204020204" pitchFamily="34" charset="-122"/>
              </a:rPr>
              <a:t>GOP</a:t>
            </a:r>
            <a:r>
              <a:rPr lang="zh-CN" altLang="en-US" sz="1400" b="1" i="1" u="sng" dirty="0">
                <a:solidFill>
                  <a:srgbClr val="C00000"/>
                </a:solidFill>
                <a:latin typeface="微软雅黑" panose="020B0503020204020204" pitchFamily="34" charset="-122"/>
                <a:ea typeface="微软雅黑" panose="020B0503020204020204" pitchFamily="34" charset="-122"/>
              </a:rPr>
              <a:t>预算完成率＜</a:t>
            </a:r>
            <a:r>
              <a:rPr lang="en-US" altLang="zh-CN" sz="1400" b="1" i="1" u="sng" dirty="0">
                <a:solidFill>
                  <a:srgbClr val="C00000"/>
                </a:solidFill>
                <a:latin typeface="微软雅黑" panose="020B0503020204020204" pitchFamily="34" charset="-122"/>
                <a:ea typeface="微软雅黑" panose="020B0503020204020204" pitchFamily="34" charset="-122"/>
              </a:rPr>
              <a:t>80%</a:t>
            </a:r>
            <a:r>
              <a:rPr lang="zh-CN" altLang="en-US" sz="1400" b="1" i="1" u="sng" dirty="0">
                <a:solidFill>
                  <a:srgbClr val="C00000"/>
                </a:solidFill>
                <a:latin typeface="微软雅黑" panose="020B0503020204020204" pitchFamily="34" charset="-122"/>
                <a:ea typeface="微软雅黑" panose="020B0503020204020204" pitchFamily="34" charset="-122"/>
              </a:rPr>
              <a:t>，则直接扣除工资的</a:t>
            </a:r>
            <a:r>
              <a:rPr lang="en-US" altLang="zh-CN" sz="1400" b="1" i="1" u="sng" dirty="0">
                <a:solidFill>
                  <a:srgbClr val="C00000"/>
                </a:solidFill>
                <a:latin typeface="微软雅黑" panose="020B0503020204020204" pitchFamily="34" charset="-122"/>
                <a:ea typeface="微软雅黑" panose="020B0503020204020204" pitchFamily="34" charset="-122"/>
              </a:rPr>
              <a:t>15%</a:t>
            </a:r>
            <a:r>
              <a:rPr lang="zh-CN" altLang="en-US" sz="1400" b="1" i="1" u="sng" dirty="0">
                <a:solidFill>
                  <a:srgbClr val="C00000"/>
                </a:solidFill>
                <a:latin typeface="微软雅黑" panose="020B0503020204020204" pitchFamily="34" charset="-122"/>
                <a:ea typeface="微软雅黑" panose="020B0503020204020204" pitchFamily="34" charset="-122"/>
              </a:rPr>
              <a:t>（</a:t>
            </a:r>
            <a:r>
              <a:rPr lang="en-US" altLang="zh-CN" sz="1400" b="1" i="1" u="sng" dirty="0">
                <a:solidFill>
                  <a:srgbClr val="C00000"/>
                </a:solidFill>
                <a:latin typeface="微软雅黑" panose="020B0503020204020204" pitchFamily="34" charset="-122"/>
                <a:ea typeface="微软雅黑" panose="020B0503020204020204" pitchFamily="34" charset="-122"/>
              </a:rPr>
              <a:t>KPO1/KPO2</a:t>
            </a:r>
            <a:r>
              <a:rPr lang="zh-CN" altLang="en-US" sz="1400" b="1" i="1" u="sng" dirty="0">
                <a:solidFill>
                  <a:srgbClr val="C00000"/>
                </a:solidFill>
                <a:latin typeface="微软雅黑" panose="020B0503020204020204" pitchFamily="34" charset="-122"/>
                <a:ea typeface="微软雅黑" panose="020B0503020204020204" pitchFamily="34" charset="-122"/>
              </a:rPr>
              <a:t>部分）</a:t>
            </a:r>
          </a:p>
        </p:txBody>
      </p:sp>
    </p:spTree>
    <p:extLst>
      <p:ext uri="{BB962C8B-B14F-4D97-AF65-F5344CB8AC3E}">
        <p14:creationId xmlns:p14="http://schemas.microsoft.com/office/powerpoint/2010/main" val="35897189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06821-FC94-50DD-1C8B-91356FEB74D1}"/>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422A57CE-2F91-9D37-1BEE-A2F947CD162C}"/>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4F184623-441C-BCF0-9A8B-03A5D47AB92D}"/>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4BBEE0C4-B31D-7A3C-F661-685B11F9D3D0}"/>
              </a:ext>
            </a:extLst>
          </p:cNvPr>
          <p:cNvSpPr txBox="1"/>
          <p:nvPr/>
        </p:nvSpPr>
        <p:spPr>
          <a:xfrm>
            <a:off x="1600220" y="98099"/>
            <a:ext cx="5052986"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权重细分</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三级考核</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JB4)</a:t>
            </a:r>
            <a:endPar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4" name="组合 23">
            <a:extLst>
              <a:ext uri="{FF2B5EF4-FFF2-40B4-BE49-F238E27FC236}">
                <a16:creationId xmlns:a16="http://schemas.microsoft.com/office/drawing/2014/main" id="{061B72F4-1D41-CF40-3D27-4539A8494D2D}"/>
              </a:ext>
            </a:extLst>
          </p:cNvPr>
          <p:cNvGrpSpPr/>
          <p:nvPr/>
        </p:nvGrpSpPr>
        <p:grpSpPr>
          <a:xfrm>
            <a:off x="288211" y="78496"/>
            <a:ext cx="1011765" cy="642654"/>
            <a:chOff x="377787" y="229537"/>
            <a:chExt cx="2068176" cy="1313666"/>
          </a:xfrm>
        </p:grpSpPr>
        <p:sp>
          <p:nvSpPr>
            <p:cNvPr id="25" name="椭圆 24">
              <a:extLst>
                <a:ext uri="{FF2B5EF4-FFF2-40B4-BE49-F238E27FC236}">
                  <a16:creationId xmlns:a16="http://schemas.microsoft.com/office/drawing/2014/main" id="{7619CDB2-3BA4-A1F0-7ED6-C174878EA480}"/>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87922BDA-BF9B-2447-D8F2-7947C6117C2B}"/>
                </a:ext>
              </a:extLst>
            </p:cNvPr>
            <p:cNvSpPr/>
            <p:nvPr/>
          </p:nvSpPr>
          <p:spPr>
            <a:xfrm>
              <a:off x="1248683" y="345923"/>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80348D6C-C7FD-7C4E-773C-31A9D48765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4" name="图片 3">
            <a:extLst>
              <a:ext uri="{FF2B5EF4-FFF2-40B4-BE49-F238E27FC236}">
                <a16:creationId xmlns:a16="http://schemas.microsoft.com/office/drawing/2014/main" id="{6D8F8D30-D08F-B83F-B93E-2D69C17DAB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
        <p:nvSpPr>
          <p:cNvPr id="5" name="文本框 4">
            <a:extLst>
              <a:ext uri="{FF2B5EF4-FFF2-40B4-BE49-F238E27FC236}">
                <a16:creationId xmlns:a16="http://schemas.microsoft.com/office/drawing/2014/main" id="{A4EA376B-E997-197B-3C8C-A55DF6FEEF28}"/>
              </a:ext>
            </a:extLst>
          </p:cNvPr>
          <p:cNvSpPr txBox="1"/>
          <p:nvPr/>
        </p:nvSpPr>
        <p:spPr>
          <a:xfrm>
            <a:off x="288211" y="760779"/>
            <a:ext cx="6154922" cy="307777"/>
          </a:xfrm>
          <a:prstGeom prst="rect">
            <a:avLst/>
          </a:prstGeom>
          <a:noFill/>
        </p:spPr>
        <p:txBody>
          <a:bodyPr wrap="squar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综合管理指标（四项）占比</a:t>
            </a:r>
            <a:r>
              <a:rPr lang="en-US" altLang="zh-CN" sz="1400" dirty="0">
                <a:solidFill>
                  <a:srgbClr val="C00000"/>
                </a:solidFill>
                <a:latin typeface="微软雅黑" panose="020B0503020204020204" pitchFamily="34" charset="-122"/>
                <a:ea typeface="微软雅黑" panose="020B0503020204020204" pitchFamily="34" charset="-122"/>
              </a:rPr>
              <a:t>50%</a:t>
            </a:r>
            <a:r>
              <a:rPr lang="zh-CN" altLang="en-US" sz="1400" dirty="0">
                <a:solidFill>
                  <a:srgbClr val="C00000"/>
                </a:solidFill>
                <a:latin typeface="微软雅黑" panose="020B0503020204020204" pitchFamily="34" charset="-122"/>
                <a:ea typeface="微软雅黑" panose="020B0503020204020204" pitchFamily="34" charset="-122"/>
              </a:rPr>
              <a:t>，部门专项指标（四项）占比</a:t>
            </a:r>
            <a:r>
              <a:rPr lang="en-US" altLang="zh-CN" sz="1400" dirty="0">
                <a:solidFill>
                  <a:srgbClr val="C00000"/>
                </a:solidFill>
                <a:latin typeface="微软雅黑" panose="020B0503020204020204" pitchFamily="34" charset="-122"/>
                <a:ea typeface="微软雅黑" panose="020B0503020204020204" pitchFamily="34" charset="-122"/>
              </a:rPr>
              <a:t>50%</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13DEE810-FD1E-BD84-9CF4-B0F5C4DDC538}"/>
              </a:ext>
            </a:extLst>
          </p:cNvPr>
          <p:cNvSpPr txBox="1"/>
          <p:nvPr/>
        </p:nvSpPr>
        <p:spPr>
          <a:xfrm>
            <a:off x="288211" y="6258012"/>
            <a:ext cx="9000484" cy="307777"/>
          </a:xfrm>
          <a:prstGeom prst="rect">
            <a:avLst/>
          </a:prstGeom>
          <a:noFill/>
        </p:spPr>
        <p:txBody>
          <a:bodyPr wrap="square" rtlCol="0">
            <a:spAutoFit/>
          </a:bodyPr>
          <a:lstStyle/>
          <a:p>
            <a:r>
              <a:rPr lang="zh-CN" altLang="en-US" sz="1400" b="1" i="1" u="sng" dirty="0">
                <a:solidFill>
                  <a:srgbClr val="C00000"/>
                </a:solidFill>
                <a:latin typeface="微软雅黑" panose="020B0503020204020204" pitchFamily="34" charset="-122"/>
                <a:ea typeface="微软雅黑" panose="020B0503020204020204" pitchFamily="34" charset="-122"/>
              </a:rPr>
              <a:t>一票否决原则：如月度</a:t>
            </a:r>
            <a:r>
              <a:rPr lang="en-US" altLang="zh-CN" sz="1400" b="1" i="1" u="sng" dirty="0">
                <a:solidFill>
                  <a:srgbClr val="C00000"/>
                </a:solidFill>
                <a:latin typeface="微软雅黑" panose="020B0503020204020204" pitchFamily="34" charset="-122"/>
                <a:ea typeface="微软雅黑" panose="020B0503020204020204" pitchFamily="34" charset="-122"/>
              </a:rPr>
              <a:t>/</a:t>
            </a:r>
            <a:r>
              <a:rPr lang="zh-CN" altLang="en-US" sz="1400" b="1" i="1" u="sng" dirty="0">
                <a:solidFill>
                  <a:srgbClr val="C00000"/>
                </a:solidFill>
                <a:latin typeface="微软雅黑" panose="020B0503020204020204" pitchFamily="34" charset="-122"/>
                <a:ea typeface="微软雅黑" panose="020B0503020204020204" pitchFamily="34" charset="-122"/>
              </a:rPr>
              <a:t>季度的</a:t>
            </a:r>
            <a:r>
              <a:rPr lang="en-US" altLang="zh-CN" sz="1400" b="1" i="1" u="sng" dirty="0">
                <a:solidFill>
                  <a:srgbClr val="C00000"/>
                </a:solidFill>
                <a:latin typeface="微软雅黑" panose="020B0503020204020204" pitchFamily="34" charset="-122"/>
                <a:ea typeface="微软雅黑" panose="020B0503020204020204" pitchFamily="34" charset="-122"/>
              </a:rPr>
              <a:t>GOP</a:t>
            </a:r>
            <a:r>
              <a:rPr lang="zh-CN" altLang="en-US" sz="1400" b="1" i="1" u="sng" dirty="0">
                <a:solidFill>
                  <a:srgbClr val="C00000"/>
                </a:solidFill>
                <a:latin typeface="微软雅黑" panose="020B0503020204020204" pitchFamily="34" charset="-122"/>
                <a:ea typeface="微软雅黑" panose="020B0503020204020204" pitchFamily="34" charset="-122"/>
              </a:rPr>
              <a:t>预算完成率＜</a:t>
            </a:r>
            <a:r>
              <a:rPr lang="en-US" altLang="zh-CN" sz="1400" b="1" i="1" u="sng" dirty="0">
                <a:solidFill>
                  <a:srgbClr val="C00000"/>
                </a:solidFill>
                <a:latin typeface="微软雅黑" panose="020B0503020204020204" pitchFamily="34" charset="-122"/>
                <a:ea typeface="微软雅黑" panose="020B0503020204020204" pitchFamily="34" charset="-122"/>
              </a:rPr>
              <a:t>80%</a:t>
            </a:r>
            <a:r>
              <a:rPr lang="zh-CN" altLang="en-US" sz="1400" b="1" i="1" u="sng" dirty="0">
                <a:solidFill>
                  <a:srgbClr val="C00000"/>
                </a:solidFill>
                <a:latin typeface="微软雅黑" panose="020B0503020204020204" pitchFamily="34" charset="-122"/>
                <a:ea typeface="微软雅黑" panose="020B0503020204020204" pitchFamily="34" charset="-122"/>
              </a:rPr>
              <a:t>，则直接扣除</a:t>
            </a:r>
            <a:r>
              <a:rPr lang="en-US" altLang="zh-CN" sz="1400" b="1" i="1" u="sng" dirty="0">
                <a:solidFill>
                  <a:srgbClr val="C00000"/>
                </a:solidFill>
                <a:latin typeface="微软雅黑" panose="020B0503020204020204" pitchFamily="34" charset="-122"/>
                <a:ea typeface="微软雅黑" panose="020B0503020204020204" pitchFamily="34" charset="-122"/>
              </a:rPr>
              <a:t>KPO1/KPO2</a:t>
            </a:r>
            <a:r>
              <a:rPr lang="zh-CN" altLang="en-US" sz="1400" b="1" i="1" u="sng" dirty="0">
                <a:solidFill>
                  <a:srgbClr val="C00000"/>
                </a:solidFill>
                <a:latin typeface="微软雅黑" panose="020B0503020204020204" pitchFamily="34" charset="-122"/>
                <a:ea typeface="微软雅黑" panose="020B0503020204020204" pitchFamily="34" charset="-122"/>
              </a:rPr>
              <a:t>部分</a:t>
            </a:r>
          </a:p>
        </p:txBody>
      </p:sp>
      <p:graphicFrame>
        <p:nvGraphicFramePr>
          <p:cNvPr id="6" name="表格 5">
            <a:extLst>
              <a:ext uri="{FF2B5EF4-FFF2-40B4-BE49-F238E27FC236}">
                <a16:creationId xmlns:a16="http://schemas.microsoft.com/office/drawing/2014/main" id="{7CD07840-5233-210F-C602-B00621A9EB0E}"/>
              </a:ext>
            </a:extLst>
          </p:cNvPr>
          <p:cNvGraphicFramePr>
            <a:graphicFrameLocks noGrp="1"/>
          </p:cNvGraphicFramePr>
          <p:nvPr>
            <p:extLst>
              <p:ext uri="{D42A27DB-BD31-4B8C-83A1-F6EECF244321}">
                <p14:modId xmlns:p14="http://schemas.microsoft.com/office/powerpoint/2010/main" val="1667431022"/>
              </p:ext>
            </p:extLst>
          </p:nvPr>
        </p:nvGraphicFramePr>
        <p:xfrm>
          <a:off x="376689" y="1107424"/>
          <a:ext cx="11442778" cy="5158185"/>
        </p:xfrm>
        <a:graphic>
          <a:graphicData uri="http://schemas.openxmlformats.org/drawingml/2006/table">
            <a:tbl>
              <a:tblPr firstRow="1" bandRow="1">
                <a:tableStyleId>{93296810-A885-4BE3-A3E7-6D5BEEA58F35}</a:tableStyleId>
              </a:tblPr>
              <a:tblGrid>
                <a:gridCol w="1124840">
                  <a:extLst>
                    <a:ext uri="{9D8B030D-6E8A-4147-A177-3AD203B41FA5}">
                      <a16:colId xmlns:a16="http://schemas.microsoft.com/office/drawing/2014/main" val="20000"/>
                    </a:ext>
                  </a:extLst>
                </a:gridCol>
                <a:gridCol w="1109898">
                  <a:extLst>
                    <a:ext uri="{9D8B030D-6E8A-4147-A177-3AD203B41FA5}">
                      <a16:colId xmlns:a16="http://schemas.microsoft.com/office/drawing/2014/main" val="20001"/>
                    </a:ext>
                  </a:extLst>
                </a:gridCol>
                <a:gridCol w="1901215">
                  <a:extLst>
                    <a:ext uri="{9D8B030D-6E8A-4147-A177-3AD203B41FA5}">
                      <a16:colId xmlns:a16="http://schemas.microsoft.com/office/drawing/2014/main" val="20002"/>
                    </a:ext>
                  </a:extLst>
                </a:gridCol>
                <a:gridCol w="3535230">
                  <a:extLst>
                    <a:ext uri="{9D8B030D-6E8A-4147-A177-3AD203B41FA5}">
                      <a16:colId xmlns:a16="http://schemas.microsoft.com/office/drawing/2014/main" val="20003"/>
                    </a:ext>
                  </a:extLst>
                </a:gridCol>
                <a:gridCol w="3771595">
                  <a:extLst>
                    <a:ext uri="{9D8B030D-6E8A-4147-A177-3AD203B41FA5}">
                      <a16:colId xmlns:a16="http://schemas.microsoft.com/office/drawing/2014/main" val="20004"/>
                    </a:ext>
                  </a:extLst>
                </a:gridCol>
              </a:tblGrid>
              <a:tr h="266145">
                <a:tc>
                  <a:txBody>
                    <a:bodyPr/>
                    <a:lstStyle/>
                    <a:p>
                      <a:pPr algn="ctr"/>
                      <a:r>
                        <a:rPr lang="zh-CN" altLang="en-US" sz="950" dirty="0">
                          <a:latin typeface="微软雅黑" panose="020B0503020204020204" pitchFamily="34" charset="-122"/>
                          <a:ea typeface="微软雅黑" panose="020B0503020204020204" pitchFamily="34" charset="-122"/>
                        </a:rPr>
                        <a:t>级别划分</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绩效总占比</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岗位区分</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综合指标考核占比</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部门指标考核占比</a:t>
                      </a:r>
                    </a:p>
                  </a:txBody>
                  <a:tcPr anchor="ctr">
                    <a:solidFill>
                      <a:srgbClr val="3398E6"/>
                    </a:solidFill>
                  </a:tcPr>
                </a:tc>
                <a:extLst>
                  <a:ext uri="{0D108BD9-81ED-4DB2-BD59-A6C34878D82A}">
                    <a16:rowId xmlns:a16="http://schemas.microsoft.com/office/drawing/2014/main" val="10000"/>
                  </a:ext>
                </a:extLst>
              </a:tr>
              <a:tr h="811853">
                <a:tc rowSpan="6">
                  <a:txBody>
                    <a:bodyPr/>
                    <a:lstStyle/>
                    <a:p>
                      <a:pPr algn="ctr"/>
                      <a:r>
                        <a:rPr lang="en-US" altLang="zh-CN" sz="950" dirty="0">
                          <a:latin typeface="微软雅黑" panose="020B0503020204020204" pitchFamily="34" charset="-122"/>
                          <a:ea typeface="微软雅黑" panose="020B0503020204020204" pitchFamily="34" charset="-122"/>
                        </a:rPr>
                        <a:t>JB4</a:t>
                      </a:r>
                      <a:endParaRPr lang="zh-CN" altLang="en-US" sz="950" dirty="0">
                        <a:latin typeface="微软雅黑" panose="020B0503020204020204" pitchFamily="34" charset="-122"/>
                        <a:ea typeface="微软雅黑" panose="020B0503020204020204" pitchFamily="34" charset="-122"/>
                      </a:endParaRPr>
                    </a:p>
                  </a:txBody>
                  <a:tcPr anchor="ctr">
                    <a:solidFill>
                      <a:srgbClr val="B0D001"/>
                    </a:solidFill>
                  </a:tcPr>
                </a:tc>
                <a:tc rowSpan="6">
                  <a:txBody>
                    <a:bodyPr/>
                    <a:lstStyle/>
                    <a:p>
                      <a:pPr algn="ctr"/>
                      <a:r>
                        <a:rPr lang="en-US" altLang="zh-CN" sz="950" dirty="0">
                          <a:latin typeface="微软雅黑" panose="020B0503020204020204" pitchFamily="34" charset="-122"/>
                          <a:ea typeface="微软雅黑" panose="020B0503020204020204" pitchFamily="34" charset="-122"/>
                        </a:rPr>
                        <a:t>30%</a:t>
                      </a:r>
                      <a:endParaRPr lang="zh-CN" altLang="en-US" sz="950" dirty="0">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0" indent="0" algn="ctr">
                        <a:buFont typeface="Arial" panose="020B0604020202020204" pitchFamily="34" charset="0"/>
                        <a:buNone/>
                      </a:pPr>
                      <a:r>
                        <a:rPr lang="zh-CN" altLang="en-US" sz="950" dirty="0">
                          <a:latin typeface="微软雅黑" panose="020B0503020204020204" pitchFamily="34" charset="-122"/>
                          <a:ea typeface="微软雅黑" panose="020B0503020204020204" pitchFamily="34" charset="-122"/>
                        </a:rPr>
                        <a:t>总工程师</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1"/>
                  </a:ext>
                </a:extLst>
              </a:tr>
              <a:tr h="811853">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保安部经理</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2"/>
                  </a:ext>
                </a:extLst>
              </a:tr>
              <a:tr h="811853">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行政管家</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3"/>
                  </a:ext>
                </a:extLst>
              </a:tr>
              <a:tr h="811853">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行政总厨</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4"/>
                  </a:ext>
                </a:extLst>
              </a:tr>
              <a:tr h="811853">
                <a:tc vMerge="1">
                  <a:txBody>
                    <a:bodyPr/>
                    <a:lstStyle/>
                    <a:p>
                      <a:endParaRPr lang="zh-CN"/>
                    </a:p>
                  </a:txBody>
                  <a:tcPr anchor="ctr"/>
                </a:tc>
                <a:tc vMerge="1">
                  <a:txBody>
                    <a:bodyPr/>
                    <a:lstStyle/>
                    <a:p>
                      <a:endParaRPr lang="zh-CN"/>
                    </a:p>
                  </a:txBody>
                  <a:tcPr anchor="ctr"/>
                </a:tc>
                <a:tc>
                  <a:txBody>
                    <a:bodyPr/>
                    <a:lstStyle/>
                    <a:p>
                      <a:pPr algn="ctr"/>
                      <a:r>
                        <a:rPr lang="zh-CN" altLang="en-US" sz="950" dirty="0">
                          <a:latin typeface="微软雅黑" panose="020B0503020204020204" pitchFamily="34" charset="-122"/>
                          <a:ea typeface="微软雅黑" panose="020B0503020204020204" pitchFamily="34" charset="-122"/>
                        </a:rPr>
                        <a:t>餐饮部经理</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5"/>
                  </a:ext>
                </a:extLst>
              </a:tr>
              <a:tr h="811853">
                <a:tc vMerge="1">
                  <a:txBody>
                    <a:bodyPr/>
                    <a:lstStyle/>
                    <a:p>
                      <a:endParaRPr lang="zh-CN"/>
                    </a:p>
                  </a:txBody>
                  <a:tcPr anchor="ctr"/>
                </a:tc>
                <a:tc vMerge="1">
                  <a:txBody>
                    <a:bodyPr/>
                    <a:lstStyle/>
                    <a:p>
                      <a:endParaRPr lang="zh-CN"/>
                    </a:p>
                  </a:txBody>
                  <a:tcPr anchor="ctr"/>
                </a:tc>
                <a:tc>
                  <a:txBody>
                    <a:bodyPr/>
                    <a:lstStyle/>
                    <a:p>
                      <a:pPr algn="ctr"/>
                      <a:r>
                        <a:rPr lang="zh-CN" altLang="en-US" sz="950" dirty="0">
                          <a:latin typeface="微软雅黑" panose="020B0503020204020204" pitchFamily="34" charset="-122"/>
                          <a:ea typeface="微软雅黑" panose="020B0503020204020204" pitchFamily="34" charset="-122"/>
                        </a:rPr>
                        <a:t>前厅部经理</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20%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50%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60255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C2D26-264C-37E1-4360-E58A49E24F56}"/>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52C76D53-95DE-2579-5B83-C64F0C0C6236}"/>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14CCA2B9-B284-6765-E7C7-0D62CD8B3A3B}"/>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D0EF1CED-3A3B-4AC3-0073-3D3A8DC2916E}"/>
              </a:ext>
            </a:extLst>
          </p:cNvPr>
          <p:cNvSpPr txBox="1"/>
          <p:nvPr/>
        </p:nvSpPr>
        <p:spPr>
          <a:xfrm>
            <a:off x="1600220" y="98099"/>
            <a:ext cx="551785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权重细分</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四级考核</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JB5-6)</a:t>
            </a:r>
            <a:endPar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4" name="组合 23">
            <a:extLst>
              <a:ext uri="{FF2B5EF4-FFF2-40B4-BE49-F238E27FC236}">
                <a16:creationId xmlns:a16="http://schemas.microsoft.com/office/drawing/2014/main" id="{06C43A21-4A58-0C10-4F9F-ECDC487DF23A}"/>
              </a:ext>
            </a:extLst>
          </p:cNvPr>
          <p:cNvGrpSpPr/>
          <p:nvPr/>
        </p:nvGrpSpPr>
        <p:grpSpPr>
          <a:xfrm>
            <a:off x="288211" y="78496"/>
            <a:ext cx="1011765" cy="642654"/>
            <a:chOff x="377787" y="229537"/>
            <a:chExt cx="2068176" cy="1313666"/>
          </a:xfrm>
        </p:grpSpPr>
        <p:sp>
          <p:nvSpPr>
            <p:cNvPr id="25" name="椭圆 24">
              <a:extLst>
                <a:ext uri="{FF2B5EF4-FFF2-40B4-BE49-F238E27FC236}">
                  <a16:creationId xmlns:a16="http://schemas.microsoft.com/office/drawing/2014/main" id="{A9680E6C-BFEA-DE68-D8E8-8ED1AD8B41BC}"/>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DBB6919-86D9-710E-0E06-8FE60B5095C6}"/>
                </a:ext>
              </a:extLst>
            </p:cNvPr>
            <p:cNvSpPr/>
            <p:nvPr/>
          </p:nvSpPr>
          <p:spPr>
            <a:xfrm>
              <a:off x="1248683" y="345923"/>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6BE4F373-D071-0ADF-5702-31F60C48BE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4" name="图片 3">
            <a:extLst>
              <a:ext uri="{FF2B5EF4-FFF2-40B4-BE49-F238E27FC236}">
                <a16:creationId xmlns:a16="http://schemas.microsoft.com/office/drawing/2014/main" id="{386E3137-6061-8D3F-F1BE-3E8DF2B983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
        <p:nvSpPr>
          <p:cNvPr id="5" name="文本框 4">
            <a:extLst>
              <a:ext uri="{FF2B5EF4-FFF2-40B4-BE49-F238E27FC236}">
                <a16:creationId xmlns:a16="http://schemas.microsoft.com/office/drawing/2014/main" id="{369321B6-1146-6339-D8F5-95CAE88A1EFD}"/>
              </a:ext>
            </a:extLst>
          </p:cNvPr>
          <p:cNvSpPr txBox="1"/>
          <p:nvPr/>
        </p:nvSpPr>
        <p:spPr>
          <a:xfrm>
            <a:off x="365091" y="814742"/>
            <a:ext cx="6154922" cy="307777"/>
          </a:xfrm>
          <a:prstGeom prst="rect">
            <a:avLst/>
          </a:prstGeom>
          <a:noFill/>
        </p:spPr>
        <p:txBody>
          <a:bodyPr wrap="squar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综合管理指标（四项）占比</a:t>
            </a:r>
            <a:r>
              <a:rPr lang="en-US" altLang="zh-CN" sz="1400" dirty="0">
                <a:solidFill>
                  <a:srgbClr val="C00000"/>
                </a:solidFill>
                <a:latin typeface="微软雅黑" panose="020B0503020204020204" pitchFamily="34" charset="-122"/>
                <a:ea typeface="微软雅黑" panose="020B0503020204020204" pitchFamily="34" charset="-122"/>
              </a:rPr>
              <a:t>40%</a:t>
            </a:r>
            <a:r>
              <a:rPr lang="zh-CN" altLang="en-US" sz="1400" dirty="0">
                <a:solidFill>
                  <a:srgbClr val="C00000"/>
                </a:solidFill>
                <a:latin typeface="微软雅黑" panose="020B0503020204020204" pitchFamily="34" charset="-122"/>
                <a:ea typeface="微软雅黑" panose="020B0503020204020204" pitchFamily="34" charset="-122"/>
              </a:rPr>
              <a:t>，部门专项指标（四项）占比</a:t>
            </a:r>
            <a:r>
              <a:rPr lang="en-US" altLang="zh-CN" sz="1400" dirty="0">
                <a:solidFill>
                  <a:srgbClr val="C00000"/>
                </a:solidFill>
                <a:latin typeface="微软雅黑" panose="020B0503020204020204" pitchFamily="34" charset="-122"/>
                <a:ea typeface="微软雅黑" panose="020B0503020204020204" pitchFamily="34" charset="-122"/>
              </a:rPr>
              <a:t>60%</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01CA8DEF-2FCA-E441-B047-3A0A2F67C29D}"/>
              </a:ext>
            </a:extLst>
          </p:cNvPr>
          <p:cNvSpPr txBox="1"/>
          <p:nvPr/>
        </p:nvSpPr>
        <p:spPr>
          <a:xfrm>
            <a:off x="288211" y="6249694"/>
            <a:ext cx="9000484" cy="307777"/>
          </a:xfrm>
          <a:prstGeom prst="rect">
            <a:avLst/>
          </a:prstGeom>
          <a:noFill/>
        </p:spPr>
        <p:txBody>
          <a:bodyPr wrap="square" rtlCol="0">
            <a:spAutoFit/>
          </a:bodyPr>
          <a:lstStyle/>
          <a:p>
            <a:r>
              <a:rPr lang="zh-CN" altLang="en-US" sz="1400" b="1" i="1" u="sng" dirty="0">
                <a:solidFill>
                  <a:srgbClr val="C00000"/>
                </a:solidFill>
                <a:latin typeface="微软雅黑" panose="020B0503020204020204" pitchFamily="34" charset="-122"/>
                <a:ea typeface="微软雅黑" panose="020B0503020204020204" pitchFamily="34" charset="-122"/>
              </a:rPr>
              <a:t>一票否决原则：如月度</a:t>
            </a:r>
            <a:r>
              <a:rPr lang="en-US" altLang="zh-CN" sz="1400" b="1" i="1" u="sng" dirty="0">
                <a:solidFill>
                  <a:srgbClr val="C00000"/>
                </a:solidFill>
                <a:latin typeface="微软雅黑" panose="020B0503020204020204" pitchFamily="34" charset="-122"/>
                <a:ea typeface="微软雅黑" panose="020B0503020204020204" pitchFamily="34" charset="-122"/>
              </a:rPr>
              <a:t>/</a:t>
            </a:r>
            <a:r>
              <a:rPr lang="zh-CN" altLang="en-US" sz="1400" b="1" i="1" u="sng" dirty="0">
                <a:solidFill>
                  <a:srgbClr val="C00000"/>
                </a:solidFill>
                <a:latin typeface="微软雅黑" panose="020B0503020204020204" pitchFamily="34" charset="-122"/>
                <a:ea typeface="微软雅黑" panose="020B0503020204020204" pitchFamily="34" charset="-122"/>
              </a:rPr>
              <a:t>季度的</a:t>
            </a:r>
            <a:r>
              <a:rPr lang="en-US" altLang="zh-CN" sz="1400" b="1" i="1" u="sng" dirty="0">
                <a:solidFill>
                  <a:srgbClr val="C00000"/>
                </a:solidFill>
                <a:latin typeface="微软雅黑" panose="020B0503020204020204" pitchFamily="34" charset="-122"/>
                <a:ea typeface="微软雅黑" panose="020B0503020204020204" pitchFamily="34" charset="-122"/>
              </a:rPr>
              <a:t>GOP</a:t>
            </a:r>
            <a:r>
              <a:rPr lang="zh-CN" altLang="en-US" sz="1400" b="1" i="1" u="sng" dirty="0">
                <a:solidFill>
                  <a:srgbClr val="C00000"/>
                </a:solidFill>
                <a:latin typeface="微软雅黑" panose="020B0503020204020204" pitchFamily="34" charset="-122"/>
                <a:ea typeface="微软雅黑" panose="020B0503020204020204" pitchFamily="34" charset="-122"/>
              </a:rPr>
              <a:t>预算完成率＜</a:t>
            </a:r>
            <a:r>
              <a:rPr lang="en-US" altLang="zh-CN" sz="1400" b="1" i="1" u="sng" dirty="0">
                <a:solidFill>
                  <a:srgbClr val="C00000"/>
                </a:solidFill>
                <a:latin typeface="微软雅黑" panose="020B0503020204020204" pitchFamily="34" charset="-122"/>
                <a:ea typeface="微软雅黑" panose="020B0503020204020204" pitchFamily="34" charset="-122"/>
              </a:rPr>
              <a:t>80%</a:t>
            </a:r>
            <a:r>
              <a:rPr lang="zh-CN" altLang="en-US" sz="1400" b="1" i="1" u="sng" dirty="0">
                <a:solidFill>
                  <a:srgbClr val="C00000"/>
                </a:solidFill>
                <a:latin typeface="微软雅黑" panose="020B0503020204020204" pitchFamily="34" charset="-122"/>
                <a:ea typeface="微软雅黑" panose="020B0503020204020204" pitchFamily="34" charset="-122"/>
              </a:rPr>
              <a:t>，则直接扣除</a:t>
            </a:r>
            <a:r>
              <a:rPr lang="en-US" altLang="zh-CN" sz="1400" b="1" i="1" u="sng" dirty="0">
                <a:solidFill>
                  <a:srgbClr val="C00000"/>
                </a:solidFill>
                <a:latin typeface="微软雅黑" panose="020B0503020204020204" pitchFamily="34" charset="-122"/>
                <a:ea typeface="微软雅黑" panose="020B0503020204020204" pitchFamily="34" charset="-122"/>
              </a:rPr>
              <a:t>KPO1/KPO2</a:t>
            </a:r>
            <a:r>
              <a:rPr lang="zh-CN" altLang="en-US" sz="1400" b="1" i="1" u="sng" dirty="0">
                <a:solidFill>
                  <a:srgbClr val="C00000"/>
                </a:solidFill>
                <a:latin typeface="微软雅黑" panose="020B0503020204020204" pitchFamily="34" charset="-122"/>
                <a:ea typeface="微软雅黑" panose="020B0503020204020204" pitchFamily="34" charset="-122"/>
              </a:rPr>
              <a:t>部分</a:t>
            </a:r>
          </a:p>
        </p:txBody>
      </p:sp>
      <p:graphicFrame>
        <p:nvGraphicFramePr>
          <p:cNvPr id="3" name="表格 2">
            <a:extLst>
              <a:ext uri="{FF2B5EF4-FFF2-40B4-BE49-F238E27FC236}">
                <a16:creationId xmlns:a16="http://schemas.microsoft.com/office/drawing/2014/main" id="{562BD88C-BB3C-830B-80E2-DBEDCBB7F7C1}"/>
              </a:ext>
            </a:extLst>
          </p:cNvPr>
          <p:cNvGraphicFramePr>
            <a:graphicFrameLocks noGrp="1"/>
          </p:cNvGraphicFramePr>
          <p:nvPr>
            <p:extLst>
              <p:ext uri="{D42A27DB-BD31-4B8C-83A1-F6EECF244321}">
                <p14:modId xmlns:p14="http://schemas.microsoft.com/office/powerpoint/2010/main" val="3726247153"/>
              </p:ext>
            </p:extLst>
          </p:nvPr>
        </p:nvGraphicFramePr>
        <p:xfrm>
          <a:off x="365091" y="1176044"/>
          <a:ext cx="11462842" cy="5129980"/>
        </p:xfrm>
        <a:graphic>
          <a:graphicData uri="http://schemas.openxmlformats.org/drawingml/2006/table">
            <a:tbl>
              <a:tblPr firstRow="1" bandRow="1">
                <a:tableStyleId>{93296810-A885-4BE3-A3E7-6D5BEEA58F35}</a:tableStyleId>
              </a:tblPr>
              <a:tblGrid>
                <a:gridCol w="1126812">
                  <a:extLst>
                    <a:ext uri="{9D8B030D-6E8A-4147-A177-3AD203B41FA5}">
                      <a16:colId xmlns:a16="http://schemas.microsoft.com/office/drawing/2014/main" val="20000"/>
                    </a:ext>
                  </a:extLst>
                </a:gridCol>
                <a:gridCol w="1111844">
                  <a:extLst>
                    <a:ext uri="{9D8B030D-6E8A-4147-A177-3AD203B41FA5}">
                      <a16:colId xmlns:a16="http://schemas.microsoft.com/office/drawing/2014/main" val="20001"/>
                    </a:ext>
                  </a:extLst>
                </a:gridCol>
                <a:gridCol w="1904549">
                  <a:extLst>
                    <a:ext uri="{9D8B030D-6E8A-4147-A177-3AD203B41FA5}">
                      <a16:colId xmlns:a16="http://schemas.microsoft.com/office/drawing/2014/main" val="20002"/>
                    </a:ext>
                  </a:extLst>
                </a:gridCol>
                <a:gridCol w="3541429">
                  <a:extLst>
                    <a:ext uri="{9D8B030D-6E8A-4147-A177-3AD203B41FA5}">
                      <a16:colId xmlns:a16="http://schemas.microsoft.com/office/drawing/2014/main" val="20003"/>
                    </a:ext>
                  </a:extLst>
                </a:gridCol>
                <a:gridCol w="3778208">
                  <a:extLst>
                    <a:ext uri="{9D8B030D-6E8A-4147-A177-3AD203B41FA5}">
                      <a16:colId xmlns:a16="http://schemas.microsoft.com/office/drawing/2014/main" val="20004"/>
                    </a:ext>
                  </a:extLst>
                </a:gridCol>
              </a:tblGrid>
              <a:tr h="237940">
                <a:tc>
                  <a:txBody>
                    <a:bodyPr/>
                    <a:lstStyle/>
                    <a:p>
                      <a:pPr algn="ctr"/>
                      <a:r>
                        <a:rPr lang="zh-CN" altLang="en-US" sz="950" dirty="0">
                          <a:latin typeface="微软雅黑" panose="020B0503020204020204" pitchFamily="34" charset="-122"/>
                          <a:ea typeface="微软雅黑" panose="020B0503020204020204" pitchFamily="34" charset="-122"/>
                        </a:rPr>
                        <a:t>级别划分</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绩效总占比</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岗位区分</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综合指标考核占比</a:t>
                      </a:r>
                    </a:p>
                  </a:txBody>
                  <a:tcPr anchor="ctr">
                    <a:solidFill>
                      <a:srgbClr val="3398E6"/>
                    </a:solidFill>
                  </a:tcPr>
                </a:tc>
                <a:tc>
                  <a:txBody>
                    <a:bodyPr/>
                    <a:lstStyle/>
                    <a:p>
                      <a:pPr algn="ctr"/>
                      <a:r>
                        <a:rPr lang="zh-CN" altLang="en-US" sz="950" dirty="0">
                          <a:latin typeface="微软雅黑" panose="020B0503020204020204" pitchFamily="34" charset="-122"/>
                          <a:ea typeface="微软雅黑" panose="020B0503020204020204" pitchFamily="34" charset="-122"/>
                        </a:rPr>
                        <a:t>部门指标考核占比</a:t>
                      </a:r>
                    </a:p>
                  </a:txBody>
                  <a:tcPr anchor="ctr">
                    <a:solidFill>
                      <a:srgbClr val="3398E6"/>
                    </a:solidFill>
                  </a:tcPr>
                </a:tc>
                <a:extLst>
                  <a:ext uri="{0D108BD9-81ED-4DB2-BD59-A6C34878D82A}">
                    <a16:rowId xmlns:a16="http://schemas.microsoft.com/office/drawing/2014/main" val="10000"/>
                  </a:ext>
                </a:extLst>
              </a:tr>
              <a:tr h="808997">
                <a:tc rowSpan="6">
                  <a:txBody>
                    <a:bodyPr/>
                    <a:lstStyle/>
                    <a:p>
                      <a:pPr algn="ctr"/>
                      <a:r>
                        <a:rPr lang="en-US" altLang="zh-CN" sz="950" dirty="0">
                          <a:latin typeface="微软雅黑" panose="020B0503020204020204" pitchFamily="34" charset="-122"/>
                          <a:ea typeface="微软雅黑" panose="020B0503020204020204" pitchFamily="34" charset="-122"/>
                        </a:rPr>
                        <a:t>JB5-JB6</a:t>
                      </a:r>
                      <a:r>
                        <a:rPr lang="zh-CN" altLang="en-US" sz="950" dirty="0">
                          <a:latin typeface="微软雅黑" panose="020B0503020204020204" pitchFamily="34" charset="-122"/>
                          <a:ea typeface="微软雅黑" panose="020B0503020204020204" pitchFamily="34" charset="-122"/>
                        </a:rPr>
                        <a:t>级</a:t>
                      </a:r>
                    </a:p>
                  </a:txBody>
                  <a:tcPr anchor="ctr">
                    <a:solidFill>
                      <a:srgbClr val="B0D001"/>
                    </a:solidFill>
                  </a:tcPr>
                </a:tc>
                <a:tc rowSpan="6">
                  <a:txBody>
                    <a:bodyPr/>
                    <a:lstStyle/>
                    <a:p>
                      <a:pPr algn="ctr"/>
                      <a:r>
                        <a:rPr lang="en-US" altLang="zh-CN" sz="950" dirty="0">
                          <a:latin typeface="微软雅黑" panose="020B0503020204020204" pitchFamily="34" charset="-122"/>
                          <a:ea typeface="微软雅黑" panose="020B0503020204020204" pitchFamily="34" charset="-122"/>
                        </a:rPr>
                        <a:t>15%</a:t>
                      </a:r>
                      <a:endParaRPr lang="zh-CN" altLang="en-US" sz="950" dirty="0">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0" indent="0" algn="ctr">
                        <a:buFont typeface="Arial" panose="020B0604020202020204" pitchFamily="34" charset="0"/>
                        <a:buNone/>
                      </a:pPr>
                      <a:r>
                        <a:rPr lang="zh-CN" altLang="en-US" sz="950" dirty="0">
                          <a:latin typeface="微软雅黑" panose="020B0503020204020204" pitchFamily="34" charset="-122"/>
                          <a:ea typeface="微软雅黑" panose="020B0503020204020204" pitchFamily="34" charset="-122"/>
                        </a:rPr>
                        <a:t>市场销售部</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房</a:t>
                      </a:r>
                      <a:r>
                        <a:rPr lang="en-US" altLang="zh-CN" sz="950" dirty="0">
                          <a:solidFill>
                            <a:schemeClr val="tx1"/>
                          </a:solidFill>
                          <a:latin typeface="微软雅黑" panose="020B0503020204020204" pitchFamily="34" charset="-122"/>
                          <a:ea typeface="微软雅黑" panose="020B0503020204020204" pitchFamily="34" charset="-122"/>
                        </a:rPr>
                        <a:t>+</a:t>
                      </a:r>
                      <a:r>
                        <a:rPr lang="zh-CN" altLang="en-US" sz="950" dirty="0">
                          <a:solidFill>
                            <a:schemeClr val="tx1"/>
                          </a:solidFill>
                          <a:latin typeface="微软雅黑" panose="020B0503020204020204" pitchFamily="34" charset="-122"/>
                          <a:ea typeface="微软雅黑" panose="020B0503020204020204" pitchFamily="34" charset="-122"/>
                        </a:rPr>
                        <a:t>宴收：考核占比</a:t>
                      </a:r>
                      <a:r>
                        <a:rPr lang="en-US" altLang="zh-CN" sz="950" dirty="0">
                          <a:solidFill>
                            <a:schemeClr val="tx1"/>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1"/>
                  </a:ext>
                </a:extLst>
              </a:tr>
              <a:tr h="808997">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餐饮</a:t>
                      </a:r>
                      <a:r>
                        <a:rPr lang="en-US" altLang="zh-CN" sz="950" dirty="0">
                          <a:latin typeface="微软雅黑" panose="020B0503020204020204" pitchFamily="34" charset="-122"/>
                          <a:ea typeface="微软雅黑" panose="020B0503020204020204" pitchFamily="34" charset="-122"/>
                        </a:rPr>
                        <a:t>/</a:t>
                      </a:r>
                      <a:r>
                        <a:rPr lang="zh-CN" altLang="en-US" sz="950" dirty="0">
                          <a:latin typeface="微软雅黑" panose="020B0503020204020204" pitchFamily="34" charset="-122"/>
                          <a:ea typeface="微软雅黑" panose="020B0503020204020204" pitchFamily="34" charset="-122"/>
                        </a:rPr>
                        <a:t>厨房</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餐收：考核占比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2"/>
                  </a:ext>
                </a:extLst>
              </a:tr>
              <a:tr h="808997">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房务部</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3"/>
                  </a:ext>
                </a:extLst>
              </a:tr>
              <a:tr h="808997">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工程</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19%</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4"/>
                  </a:ext>
                </a:extLst>
              </a:tr>
              <a:tr h="808997">
                <a:tc vMerge="1">
                  <a:txBody>
                    <a:bodyPr/>
                    <a:lstStyle/>
                    <a:p>
                      <a:endParaRPr lang="zh-CN"/>
                    </a:p>
                  </a:txBody>
                  <a:tcPr/>
                </a:tc>
                <a:tc vMerge="1">
                  <a:txBody>
                    <a:bodyPr/>
                    <a:lstStyle/>
                    <a:p>
                      <a:endParaRPr lang="zh-CN"/>
                    </a:p>
                  </a:txBody>
                  <a:tcPr/>
                </a:tc>
                <a:tc>
                  <a:txBody>
                    <a:bodyPr/>
                    <a:lstStyle/>
                    <a:p>
                      <a:pPr algn="ctr"/>
                      <a:r>
                        <a:rPr lang="zh-CN" altLang="en-US" sz="950" dirty="0">
                          <a:latin typeface="微软雅黑" panose="020B0503020204020204" pitchFamily="34" charset="-122"/>
                          <a:ea typeface="微软雅黑" panose="020B0503020204020204" pitchFamily="34" charset="-122"/>
                        </a:rPr>
                        <a:t>保安</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1%</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29%</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0005"/>
                  </a:ext>
                </a:extLst>
              </a:tr>
              <a:tr h="808997">
                <a:tc vMerge="1">
                  <a:txBody>
                    <a:bodyPr/>
                    <a:lstStyle/>
                    <a:p>
                      <a:pPr algn="ctr"/>
                      <a:endParaRPr lang="zh-CN" altLang="en-US" sz="950" dirty="0">
                        <a:latin typeface="微软雅黑" panose="020B0503020204020204" pitchFamily="34" charset="-122"/>
                        <a:ea typeface="微软雅黑" panose="020B0503020204020204" pitchFamily="34" charset="-122"/>
                      </a:endParaRPr>
                    </a:p>
                  </a:txBody>
                  <a:tcPr anchor="ctr">
                    <a:solidFill>
                      <a:srgbClr val="B0D001"/>
                    </a:solidFill>
                  </a:tcPr>
                </a:tc>
                <a:tc vMerge="1">
                  <a:txBody>
                    <a:bodyPr/>
                    <a:lstStyle/>
                    <a:p>
                      <a:pPr algn="ctr"/>
                      <a:endParaRPr lang="zh-CN" altLang="en-US" sz="950" dirty="0">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50" dirty="0">
                          <a:latin typeface="微软雅黑" panose="020B0503020204020204" pitchFamily="34" charset="-122"/>
                          <a:ea typeface="微软雅黑" panose="020B0503020204020204" pitchFamily="34" charset="-122"/>
                        </a:rPr>
                        <a:t>财务及人力资源</a:t>
                      </a: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40%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KPO1</a:t>
                      </a:r>
                      <a:r>
                        <a:rPr lang="zh-CN" altLang="en-US" sz="950" dirty="0">
                          <a:solidFill>
                            <a:schemeClr val="tx1"/>
                          </a:solidFill>
                          <a:latin typeface="微软雅黑" panose="020B0503020204020204" pitchFamily="34" charset="-122"/>
                          <a:ea typeface="微软雅黑" panose="020B0503020204020204" pitchFamily="34" charset="-122"/>
                        </a:rPr>
                        <a:t>收入：考核占比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KPO2</a:t>
                      </a:r>
                      <a:r>
                        <a:rPr lang="zh-CN" altLang="en-US" sz="950" dirty="0">
                          <a:solidFill>
                            <a:schemeClr val="tx1"/>
                          </a:solidFill>
                          <a:latin typeface="微软雅黑" panose="020B0503020204020204" pitchFamily="34" charset="-122"/>
                          <a:ea typeface="微软雅黑" panose="020B0503020204020204" pitchFamily="34" charset="-122"/>
                        </a:rPr>
                        <a:t>利润：考核占比</a:t>
                      </a:r>
                      <a:r>
                        <a:rPr lang="en-US" altLang="zh-CN" sz="950" dirty="0">
                          <a:solidFill>
                            <a:schemeClr val="tx1"/>
                          </a:solidFill>
                          <a:latin typeface="微软雅黑" panose="020B0503020204020204" pitchFamily="34" charset="-122"/>
                          <a:ea typeface="微软雅黑" panose="020B0503020204020204" pitchFamily="34" charset="-122"/>
                        </a:rPr>
                        <a:t>25%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KPO3</a:t>
                      </a:r>
                      <a:r>
                        <a:rPr lang="zh-CN" altLang="en-US" sz="950" dirty="0">
                          <a:solidFill>
                            <a:schemeClr val="tx1"/>
                          </a:solidFill>
                          <a:latin typeface="微软雅黑" panose="020B0503020204020204" pitchFamily="34" charset="-122"/>
                          <a:ea typeface="微软雅黑" panose="020B0503020204020204" pitchFamily="34" charset="-122"/>
                        </a:rPr>
                        <a:t>安全：考核占比</a:t>
                      </a:r>
                      <a:r>
                        <a:rPr lang="en-US" altLang="zh-CN" sz="95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KPO4</a:t>
                      </a:r>
                      <a:r>
                        <a:rPr lang="zh-CN" altLang="en-US" sz="950" dirty="0">
                          <a:solidFill>
                            <a:schemeClr val="tx1"/>
                          </a:solidFill>
                          <a:latin typeface="微软雅黑" panose="020B0503020204020204" pitchFamily="34" charset="-122"/>
                          <a:ea typeface="微软雅黑" panose="020B0503020204020204" pitchFamily="34" charset="-122"/>
                        </a:rPr>
                        <a:t>品质：考核占比</a:t>
                      </a:r>
                      <a:r>
                        <a:rPr lang="en-US" altLang="zh-CN" sz="950" dirty="0">
                          <a:solidFill>
                            <a:schemeClr val="tx1"/>
                          </a:solidFill>
                          <a:latin typeface="微软雅黑" panose="020B0503020204020204" pitchFamily="34" charset="-122"/>
                          <a:ea typeface="微软雅黑" panose="020B0503020204020204" pitchFamily="34" charset="-122"/>
                        </a:rPr>
                        <a:t>5%</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tc>
                  <a:txBody>
                    <a:bodyPr/>
                    <a:lstStyle/>
                    <a:p>
                      <a:pPr marL="285750" indent="-285750">
                        <a:buFont typeface="Arial" panose="020B0604020202020204" pitchFamily="34" charset="0"/>
                        <a:buChar char="•"/>
                      </a:pPr>
                      <a:r>
                        <a:rPr lang="zh-CN" altLang="en-US" sz="950" dirty="0">
                          <a:solidFill>
                            <a:schemeClr val="tx1"/>
                          </a:solidFill>
                          <a:latin typeface="微软雅黑" panose="020B0503020204020204" pitchFamily="34" charset="-122"/>
                          <a:ea typeface="微软雅黑" panose="020B0503020204020204" pitchFamily="34" charset="-122"/>
                        </a:rPr>
                        <a:t>总占比</a:t>
                      </a:r>
                      <a:r>
                        <a:rPr lang="en-US" altLang="zh-CN" sz="950" dirty="0">
                          <a:solidFill>
                            <a:schemeClr val="tx1"/>
                          </a:solidFill>
                          <a:latin typeface="微软雅黑" panose="020B0503020204020204" pitchFamily="34" charset="-122"/>
                          <a:ea typeface="微软雅黑" panose="020B0503020204020204" pitchFamily="34" charset="-122"/>
                        </a:rPr>
                        <a:t>60%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KPO5</a:t>
                      </a:r>
                      <a:r>
                        <a:rPr lang="zh-CN" altLang="en-US" sz="950" dirty="0">
                          <a:solidFill>
                            <a:schemeClr val="tx1"/>
                          </a:solidFill>
                          <a:latin typeface="微软雅黑" panose="020B0503020204020204" pitchFamily="34" charset="-122"/>
                          <a:ea typeface="微软雅黑" panose="020B0503020204020204" pitchFamily="34" charset="-122"/>
                        </a:rPr>
                        <a:t>成本：考核占比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KPO6</a:t>
                      </a:r>
                      <a:r>
                        <a:rPr lang="zh-CN" altLang="en-US" sz="950" dirty="0">
                          <a:solidFill>
                            <a:schemeClr val="tx1"/>
                          </a:solidFill>
                          <a:latin typeface="微软雅黑" panose="020B0503020204020204" pitchFamily="34" charset="-122"/>
                          <a:ea typeface="微软雅黑" panose="020B0503020204020204" pitchFamily="34" charset="-122"/>
                        </a:rPr>
                        <a:t>质量：考核占比</a:t>
                      </a:r>
                      <a:r>
                        <a:rPr lang="en-US" altLang="zh-CN" sz="95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KPO7</a:t>
                      </a:r>
                      <a:r>
                        <a:rPr lang="zh-CN" altLang="en-US" sz="950" dirty="0">
                          <a:solidFill>
                            <a:schemeClr val="tx1"/>
                          </a:solidFill>
                          <a:latin typeface="微软雅黑" panose="020B0503020204020204" pitchFamily="34" charset="-122"/>
                          <a:ea typeface="微软雅黑" panose="020B0503020204020204" pitchFamily="34" charset="-122"/>
                        </a:rPr>
                        <a:t>效率：考核占比</a:t>
                      </a:r>
                      <a:r>
                        <a:rPr lang="en-US" altLang="zh-CN" sz="95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950" dirty="0">
                          <a:solidFill>
                            <a:schemeClr val="tx1"/>
                          </a:solidFill>
                          <a:latin typeface="微软雅黑" panose="020B0503020204020204" pitchFamily="34" charset="-122"/>
                          <a:ea typeface="微软雅黑" panose="020B0503020204020204" pitchFamily="34" charset="-122"/>
                        </a:rPr>
                        <a:t>KPO8</a:t>
                      </a:r>
                      <a:r>
                        <a:rPr lang="zh-CN" altLang="en-US" sz="950" dirty="0">
                          <a:solidFill>
                            <a:schemeClr val="tx1"/>
                          </a:solidFill>
                          <a:latin typeface="微软雅黑" panose="020B0503020204020204" pitchFamily="34" charset="-122"/>
                          <a:ea typeface="微软雅黑" panose="020B0503020204020204" pitchFamily="34" charset="-122"/>
                        </a:rPr>
                        <a:t>结果：考核占比</a:t>
                      </a:r>
                      <a:r>
                        <a:rPr lang="en-US" altLang="zh-CN" sz="950" dirty="0">
                          <a:solidFill>
                            <a:schemeClr val="tx1"/>
                          </a:solidFill>
                          <a:latin typeface="微软雅黑" panose="020B0503020204020204" pitchFamily="34" charset="-122"/>
                          <a:ea typeface="微软雅黑" panose="020B0503020204020204" pitchFamily="34" charset="-122"/>
                        </a:rPr>
                        <a:t>10%</a:t>
                      </a:r>
                      <a:endParaRPr lang="zh-CN" altLang="en-US" sz="950" dirty="0">
                        <a:solidFill>
                          <a:schemeClr val="tx1"/>
                        </a:solidFill>
                        <a:latin typeface="微软雅黑" panose="020B0503020204020204" pitchFamily="34" charset="-122"/>
                        <a:ea typeface="微软雅黑" panose="020B0503020204020204" pitchFamily="34" charset="-122"/>
                      </a:endParaRPr>
                    </a:p>
                  </a:txBody>
                  <a:tcPr anchor="ctr">
                    <a:solidFill>
                      <a:srgbClr val="B0D001"/>
                    </a:solidFill>
                  </a:tcPr>
                </a:tc>
                <a:extLst>
                  <a:ext uri="{0D108BD9-81ED-4DB2-BD59-A6C34878D82A}">
                    <a16:rowId xmlns:a16="http://schemas.microsoft.com/office/drawing/2014/main" val="1688342283"/>
                  </a:ext>
                </a:extLst>
              </a:tr>
            </a:tbl>
          </a:graphicData>
        </a:graphic>
      </p:graphicFrame>
    </p:spTree>
    <p:extLst>
      <p:ext uri="{BB962C8B-B14F-4D97-AF65-F5344CB8AC3E}">
        <p14:creationId xmlns:p14="http://schemas.microsoft.com/office/powerpoint/2010/main" val="123343379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BAAA3-1235-5265-5E1E-8C88BCFF6ABD}"/>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5A750D83-6E09-E5AB-EB43-013B6EFFEC94}"/>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457C61AE-86BE-1485-F1A3-045323EF3AE5}"/>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5F593C04-B6EC-09D9-1E8B-99EA3F9A01D3}"/>
              </a:ext>
            </a:extLst>
          </p:cNvPr>
          <p:cNvSpPr txBox="1"/>
          <p:nvPr/>
        </p:nvSpPr>
        <p:spPr>
          <a:xfrm>
            <a:off x="1600220" y="98099"/>
            <a:ext cx="5982728"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权重细分</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五级考核 </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JB7-10)</a:t>
            </a:r>
            <a:endPar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4" name="组合 23">
            <a:extLst>
              <a:ext uri="{FF2B5EF4-FFF2-40B4-BE49-F238E27FC236}">
                <a16:creationId xmlns:a16="http://schemas.microsoft.com/office/drawing/2014/main" id="{5B0C15CA-F94C-6F1C-7B8E-2728FFD967A2}"/>
              </a:ext>
            </a:extLst>
          </p:cNvPr>
          <p:cNvGrpSpPr/>
          <p:nvPr/>
        </p:nvGrpSpPr>
        <p:grpSpPr>
          <a:xfrm>
            <a:off x="288211" y="78496"/>
            <a:ext cx="1011765" cy="642654"/>
            <a:chOff x="377787" y="229537"/>
            <a:chExt cx="2068176" cy="1313666"/>
          </a:xfrm>
        </p:grpSpPr>
        <p:sp>
          <p:nvSpPr>
            <p:cNvPr id="25" name="椭圆 24">
              <a:extLst>
                <a:ext uri="{FF2B5EF4-FFF2-40B4-BE49-F238E27FC236}">
                  <a16:creationId xmlns:a16="http://schemas.microsoft.com/office/drawing/2014/main" id="{BA4ABECD-32E3-D021-F536-F9BA08FA9171}"/>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E96C623E-52DA-404A-C247-34AE249652B2}"/>
                </a:ext>
              </a:extLst>
            </p:cNvPr>
            <p:cNvSpPr/>
            <p:nvPr/>
          </p:nvSpPr>
          <p:spPr>
            <a:xfrm>
              <a:off x="1248683" y="345923"/>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5106860A-64E9-807C-D33A-46684721E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4" name="图片 3">
            <a:extLst>
              <a:ext uri="{FF2B5EF4-FFF2-40B4-BE49-F238E27FC236}">
                <a16:creationId xmlns:a16="http://schemas.microsoft.com/office/drawing/2014/main" id="{D6EC162A-AB6A-335A-63F8-A5351E110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
        <p:nvSpPr>
          <p:cNvPr id="5" name="文本框 4">
            <a:extLst>
              <a:ext uri="{FF2B5EF4-FFF2-40B4-BE49-F238E27FC236}">
                <a16:creationId xmlns:a16="http://schemas.microsoft.com/office/drawing/2014/main" id="{9295C53D-DE1E-8797-72A7-EBE62CE54120}"/>
              </a:ext>
            </a:extLst>
          </p:cNvPr>
          <p:cNvSpPr txBox="1"/>
          <p:nvPr/>
        </p:nvSpPr>
        <p:spPr>
          <a:xfrm>
            <a:off x="788425" y="898318"/>
            <a:ext cx="6154922" cy="307777"/>
          </a:xfrm>
          <a:prstGeom prst="rect">
            <a:avLst/>
          </a:prstGeom>
          <a:noFill/>
        </p:spPr>
        <p:txBody>
          <a:bodyPr wrap="square" rtlCol="0">
            <a:spAutoFit/>
          </a:bodyPr>
          <a:lstStyle/>
          <a:p>
            <a:r>
              <a:rPr lang="zh-CN" altLang="en-US" sz="1400" dirty="0">
                <a:solidFill>
                  <a:srgbClr val="C00000"/>
                </a:solidFill>
                <a:latin typeface="微软雅黑" panose="020B0503020204020204" pitchFamily="34" charset="-122"/>
                <a:ea typeface="微软雅黑" panose="020B0503020204020204" pitchFamily="34" charset="-122"/>
              </a:rPr>
              <a:t> 部门专项指标（</a:t>
            </a:r>
            <a:r>
              <a:rPr lang="en-US" altLang="zh-CN" sz="1400" dirty="0">
                <a:solidFill>
                  <a:srgbClr val="C00000"/>
                </a:solidFill>
                <a:latin typeface="微软雅黑" panose="020B0503020204020204" pitchFamily="34" charset="-122"/>
                <a:ea typeface="微软雅黑" panose="020B0503020204020204" pitchFamily="34" charset="-122"/>
              </a:rPr>
              <a:t>6</a:t>
            </a:r>
            <a:r>
              <a:rPr lang="zh-CN" altLang="en-US" sz="1400" dirty="0">
                <a:solidFill>
                  <a:srgbClr val="C00000"/>
                </a:solidFill>
                <a:latin typeface="微软雅黑" panose="020B0503020204020204" pitchFamily="34" charset="-122"/>
                <a:ea typeface="微软雅黑" panose="020B0503020204020204" pitchFamily="34" charset="-122"/>
              </a:rPr>
              <a:t>项）占比</a:t>
            </a:r>
            <a:r>
              <a:rPr lang="en-US" altLang="zh-CN" sz="1400" dirty="0">
                <a:solidFill>
                  <a:srgbClr val="C00000"/>
                </a:solidFill>
                <a:latin typeface="微软雅黑" panose="020B0503020204020204" pitchFamily="34" charset="-122"/>
                <a:ea typeface="微软雅黑" panose="020B0503020204020204" pitchFamily="34" charset="-122"/>
              </a:rPr>
              <a:t>100%</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288E8047-DFAA-178E-CDF3-F449068F23AC}"/>
              </a:ext>
            </a:extLst>
          </p:cNvPr>
          <p:cNvSpPr txBox="1"/>
          <p:nvPr/>
        </p:nvSpPr>
        <p:spPr>
          <a:xfrm>
            <a:off x="714259" y="6235338"/>
            <a:ext cx="3886200" cy="307777"/>
          </a:xfrm>
          <a:prstGeom prst="rect">
            <a:avLst/>
          </a:prstGeom>
          <a:noFill/>
        </p:spPr>
        <p:txBody>
          <a:bodyPr wrap="square" rtlCol="0">
            <a:spAutoFit/>
          </a:bodyPr>
          <a:lstStyle/>
          <a:p>
            <a:r>
              <a:rPr lang="zh-CN" altLang="en-US" sz="1400" b="1" i="1" u="sng" dirty="0">
                <a:solidFill>
                  <a:srgbClr val="C00000"/>
                </a:solidFill>
                <a:latin typeface="微软雅黑" panose="020B0503020204020204" pitchFamily="34" charset="-122"/>
                <a:ea typeface="微软雅黑" panose="020B0503020204020204" pitchFamily="34" charset="-122"/>
              </a:rPr>
              <a:t>一票否决原则：五级考核不参与一票否决原则</a:t>
            </a:r>
          </a:p>
        </p:txBody>
      </p:sp>
      <p:graphicFrame>
        <p:nvGraphicFramePr>
          <p:cNvPr id="8" name="表格 7">
            <a:extLst>
              <a:ext uri="{FF2B5EF4-FFF2-40B4-BE49-F238E27FC236}">
                <a16:creationId xmlns:a16="http://schemas.microsoft.com/office/drawing/2014/main" id="{A1AA1E0B-3CDF-47BD-CBF3-8805B62BF38F}"/>
              </a:ext>
            </a:extLst>
          </p:cNvPr>
          <p:cNvGraphicFramePr>
            <a:graphicFrameLocks noGrp="1"/>
          </p:cNvGraphicFramePr>
          <p:nvPr>
            <p:extLst>
              <p:ext uri="{D42A27DB-BD31-4B8C-83A1-F6EECF244321}">
                <p14:modId xmlns:p14="http://schemas.microsoft.com/office/powerpoint/2010/main" val="1555124954"/>
              </p:ext>
            </p:extLst>
          </p:nvPr>
        </p:nvGraphicFramePr>
        <p:xfrm>
          <a:off x="877975" y="1253787"/>
          <a:ext cx="10187958" cy="4952179"/>
        </p:xfrm>
        <a:graphic>
          <a:graphicData uri="http://schemas.openxmlformats.org/drawingml/2006/table">
            <a:tbl>
              <a:tblPr firstRow="1" bandRow="1">
                <a:tableStyleId>{93296810-A885-4BE3-A3E7-6D5BEEA58F35}</a:tableStyleId>
              </a:tblPr>
              <a:tblGrid>
                <a:gridCol w="1172437">
                  <a:extLst>
                    <a:ext uri="{9D8B030D-6E8A-4147-A177-3AD203B41FA5}">
                      <a16:colId xmlns:a16="http://schemas.microsoft.com/office/drawing/2014/main" val="20000"/>
                    </a:ext>
                  </a:extLst>
                </a:gridCol>
                <a:gridCol w="1309350">
                  <a:extLst>
                    <a:ext uri="{9D8B030D-6E8A-4147-A177-3AD203B41FA5}">
                      <a16:colId xmlns:a16="http://schemas.microsoft.com/office/drawing/2014/main" val="20001"/>
                    </a:ext>
                  </a:extLst>
                </a:gridCol>
                <a:gridCol w="1469270">
                  <a:extLst>
                    <a:ext uri="{9D8B030D-6E8A-4147-A177-3AD203B41FA5}">
                      <a16:colId xmlns:a16="http://schemas.microsoft.com/office/drawing/2014/main" val="20002"/>
                    </a:ext>
                  </a:extLst>
                </a:gridCol>
                <a:gridCol w="2947002">
                  <a:extLst>
                    <a:ext uri="{9D8B030D-6E8A-4147-A177-3AD203B41FA5}">
                      <a16:colId xmlns:a16="http://schemas.microsoft.com/office/drawing/2014/main" val="20004"/>
                    </a:ext>
                  </a:extLst>
                </a:gridCol>
                <a:gridCol w="3289899">
                  <a:extLst>
                    <a:ext uri="{9D8B030D-6E8A-4147-A177-3AD203B41FA5}">
                      <a16:colId xmlns:a16="http://schemas.microsoft.com/office/drawing/2014/main" val="4218460620"/>
                    </a:ext>
                  </a:extLst>
                </a:gridCol>
              </a:tblGrid>
              <a:tr h="617734">
                <a:tc>
                  <a:txBody>
                    <a:bodyPr/>
                    <a:lstStyle/>
                    <a:p>
                      <a:pPr algn="ctr"/>
                      <a:r>
                        <a:rPr lang="zh-CN" altLang="en-US" sz="1100" dirty="0">
                          <a:latin typeface="微软雅黑" panose="020B0503020204020204" pitchFamily="34" charset="-122"/>
                          <a:ea typeface="微软雅黑" panose="020B0503020204020204" pitchFamily="34" charset="-122"/>
                        </a:rPr>
                        <a:t>级别划分</a:t>
                      </a:r>
                    </a:p>
                  </a:txBody>
                  <a:tcPr marL="94952" marR="94952" marT="47476" marB="47476" anchor="ctr">
                    <a:solidFill>
                      <a:srgbClr val="3398E6"/>
                    </a:solidFill>
                  </a:tcPr>
                </a:tc>
                <a:tc>
                  <a:txBody>
                    <a:bodyPr/>
                    <a:lstStyle/>
                    <a:p>
                      <a:pPr algn="ctr"/>
                      <a:r>
                        <a:rPr lang="zh-CN" altLang="en-US" sz="1100" dirty="0">
                          <a:latin typeface="微软雅黑" panose="020B0503020204020204" pitchFamily="34" charset="-122"/>
                          <a:ea typeface="微软雅黑" panose="020B0503020204020204" pitchFamily="34" charset="-122"/>
                        </a:rPr>
                        <a:t>绩效总占比</a:t>
                      </a:r>
                    </a:p>
                  </a:txBody>
                  <a:tcPr marL="94952" marR="94952" marT="47476" marB="47476" anchor="ctr">
                    <a:solidFill>
                      <a:srgbClr val="3398E6"/>
                    </a:solidFill>
                  </a:tcPr>
                </a:tc>
                <a:tc>
                  <a:txBody>
                    <a:bodyPr/>
                    <a:lstStyle/>
                    <a:p>
                      <a:pPr algn="ctr"/>
                      <a:r>
                        <a:rPr lang="zh-CN" altLang="en-US" sz="1100" dirty="0">
                          <a:latin typeface="微软雅黑" panose="020B0503020204020204" pitchFamily="34" charset="-122"/>
                          <a:ea typeface="微软雅黑" panose="020B0503020204020204" pitchFamily="34" charset="-122"/>
                        </a:rPr>
                        <a:t>岗位区分</a:t>
                      </a:r>
                    </a:p>
                  </a:txBody>
                  <a:tcPr marL="94952" marR="94952" marT="47476" marB="47476" anchor="ctr">
                    <a:solidFill>
                      <a:srgbClr val="3398E6"/>
                    </a:solidFill>
                  </a:tcPr>
                </a:tc>
                <a:tc gridSpan="2">
                  <a:txBody>
                    <a:bodyPr/>
                    <a:lstStyle/>
                    <a:p>
                      <a:pPr algn="ctr"/>
                      <a:r>
                        <a:rPr lang="zh-CN" altLang="en-US" sz="1100" dirty="0">
                          <a:latin typeface="微软雅黑" panose="020B0503020204020204" pitchFamily="34" charset="-122"/>
                          <a:ea typeface="微软雅黑" panose="020B0503020204020204" pitchFamily="34" charset="-122"/>
                        </a:rPr>
                        <a:t>部门指标考核占比</a:t>
                      </a:r>
                    </a:p>
                  </a:txBody>
                  <a:tcPr marL="94952" marR="94952" marT="47476" marB="47476" anchor="ctr">
                    <a:solidFill>
                      <a:srgbClr val="3398E6"/>
                    </a:solidFill>
                  </a:tcPr>
                </a:tc>
                <a:tc hMerge="1">
                  <a:txBody>
                    <a:bodyPr/>
                    <a:lstStyle/>
                    <a:p>
                      <a:pPr algn="ctr"/>
                      <a:endParaRPr lang="zh-CN" altLang="en-US" sz="1300" dirty="0">
                        <a:latin typeface="微软雅黑" panose="020B0503020204020204" pitchFamily="34" charset="-122"/>
                        <a:ea typeface="微软雅黑" panose="020B0503020204020204" pitchFamily="34" charset="-122"/>
                      </a:endParaRPr>
                    </a:p>
                  </a:txBody>
                  <a:tcPr marL="94952" marR="94952" marT="47476" marB="47476" anchor="ctr">
                    <a:solidFill>
                      <a:srgbClr val="3398E6"/>
                    </a:solidFill>
                  </a:tcPr>
                </a:tc>
                <a:extLst>
                  <a:ext uri="{0D108BD9-81ED-4DB2-BD59-A6C34878D82A}">
                    <a16:rowId xmlns:a16="http://schemas.microsoft.com/office/drawing/2014/main" val="10000"/>
                  </a:ext>
                </a:extLst>
              </a:tr>
              <a:tr h="866889">
                <a:tc rowSpan="5">
                  <a:txBody>
                    <a:bodyPr/>
                    <a:lstStyle/>
                    <a:p>
                      <a:pPr algn="ctr"/>
                      <a:r>
                        <a:rPr lang="en-US" altLang="zh-CN" sz="1100" dirty="0">
                          <a:latin typeface="微软雅黑" panose="020B0503020204020204" pitchFamily="34" charset="-122"/>
                          <a:ea typeface="微软雅黑" panose="020B0503020204020204" pitchFamily="34" charset="-122"/>
                        </a:rPr>
                        <a:t>JB7</a:t>
                      </a:r>
                      <a:r>
                        <a:rPr lang="zh-CN" altLang="en-US" sz="1100" dirty="0">
                          <a:latin typeface="微软雅黑" panose="020B0503020204020204" pitchFamily="34" charset="-122"/>
                          <a:ea typeface="微软雅黑" panose="020B0503020204020204" pitchFamily="34" charset="-122"/>
                        </a:rPr>
                        <a:t>级以下</a:t>
                      </a:r>
                    </a:p>
                  </a:txBody>
                  <a:tcPr marL="89355" marR="89355" marT="44677" marB="44677" anchor="ctr">
                    <a:solidFill>
                      <a:srgbClr val="B0D001"/>
                    </a:solidFill>
                  </a:tcPr>
                </a:tc>
                <a:tc rowSpan="5">
                  <a:txBody>
                    <a:bodyPr/>
                    <a:lstStyle/>
                    <a:p>
                      <a:pPr algn="ctr"/>
                      <a:r>
                        <a:rPr lang="en-US" altLang="zh-CN" sz="1100" dirty="0">
                          <a:latin typeface="微软雅黑" panose="020B0503020204020204" pitchFamily="34" charset="-122"/>
                          <a:ea typeface="微软雅黑" panose="020B0503020204020204" pitchFamily="34" charset="-122"/>
                        </a:rPr>
                        <a:t>5%</a:t>
                      </a:r>
                      <a:endParaRPr lang="zh-CN" altLang="en-US" sz="1100" dirty="0">
                        <a:latin typeface="微软雅黑" panose="020B0503020204020204" pitchFamily="34" charset="-122"/>
                        <a:ea typeface="微软雅黑" panose="020B0503020204020204" pitchFamily="34" charset="-122"/>
                      </a:endParaRPr>
                    </a:p>
                  </a:txBody>
                  <a:tcPr marL="89355" marR="89355" marT="44677" marB="44677" anchor="ctr">
                    <a:solidFill>
                      <a:srgbClr val="B0D001"/>
                    </a:solidFill>
                  </a:tcPr>
                </a:tc>
                <a:tc>
                  <a:txBody>
                    <a:bodyPr/>
                    <a:lstStyle/>
                    <a:p>
                      <a:pPr marL="0" indent="0" algn="ctr">
                        <a:buFont typeface="Arial" panose="020B0604020202020204" pitchFamily="34" charset="0"/>
                        <a:buNone/>
                      </a:pPr>
                      <a:r>
                        <a:rPr lang="zh-CN" altLang="en-US" sz="1100" dirty="0">
                          <a:solidFill>
                            <a:schemeClr val="tx1"/>
                          </a:solidFill>
                          <a:latin typeface="微软雅黑" panose="020B0503020204020204" pitchFamily="34" charset="-122"/>
                          <a:ea typeface="微软雅黑" panose="020B0503020204020204" pitchFamily="34" charset="-122"/>
                        </a:rPr>
                        <a:t>市场销售部</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KPO3</a:t>
                      </a:r>
                      <a:r>
                        <a:rPr lang="zh-CN" altLang="en-US" sz="1100" dirty="0">
                          <a:solidFill>
                            <a:schemeClr val="tx1"/>
                          </a:solidFill>
                          <a:latin typeface="微软雅黑" panose="020B0503020204020204" pitchFamily="34" charset="-122"/>
                          <a:ea typeface="微软雅黑" panose="020B0503020204020204" pitchFamily="34" charset="-122"/>
                        </a:rPr>
                        <a:t>安全：考核占比</a:t>
                      </a:r>
                      <a:r>
                        <a:rPr lang="en-US" altLang="zh-CN" sz="1100" dirty="0">
                          <a:solidFill>
                            <a:schemeClr val="tx1"/>
                          </a:solidFill>
                          <a:latin typeface="微软雅黑" panose="020B0503020204020204" pitchFamily="34" charset="-122"/>
                          <a:ea typeface="微软雅黑" panose="020B0503020204020204" pitchFamily="34" charset="-122"/>
                        </a:rPr>
                        <a:t>3%</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KPO4</a:t>
                      </a:r>
                      <a:r>
                        <a:rPr lang="zh-CN" altLang="en-US" sz="1100" dirty="0">
                          <a:solidFill>
                            <a:schemeClr val="tx1"/>
                          </a:solidFill>
                          <a:latin typeface="微软雅黑" panose="020B0503020204020204" pitchFamily="34" charset="-122"/>
                          <a:ea typeface="微软雅黑" panose="020B0503020204020204" pitchFamily="34" charset="-122"/>
                        </a:rPr>
                        <a:t>品质：考核占比</a:t>
                      </a:r>
                      <a:r>
                        <a:rPr lang="en-US" altLang="zh-CN" sz="1100" dirty="0">
                          <a:solidFill>
                            <a:schemeClr val="tx1"/>
                          </a:solidFill>
                          <a:latin typeface="微软雅黑" panose="020B0503020204020204" pitchFamily="34" charset="-122"/>
                          <a:ea typeface="微软雅黑" panose="020B0503020204020204" pitchFamily="34" charset="-122"/>
                        </a:rPr>
                        <a:t>7%</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KPO5</a:t>
                      </a:r>
                      <a:r>
                        <a:rPr lang="zh-CN" altLang="en-US" sz="1100" dirty="0">
                          <a:solidFill>
                            <a:schemeClr val="tx1"/>
                          </a:solidFill>
                          <a:latin typeface="微软雅黑" panose="020B0503020204020204" pitchFamily="34" charset="-122"/>
                          <a:ea typeface="微软雅黑" panose="020B0503020204020204" pitchFamily="34" charset="-122"/>
                        </a:rPr>
                        <a:t>房</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宴收：考核占比</a:t>
                      </a:r>
                      <a:r>
                        <a:rPr lang="en-US" altLang="zh-CN" sz="1100" dirty="0">
                          <a:solidFill>
                            <a:schemeClr val="tx1"/>
                          </a:solidFill>
                          <a:latin typeface="微软雅黑" panose="020B0503020204020204" pitchFamily="34" charset="-122"/>
                          <a:ea typeface="微软雅黑" panose="020B0503020204020204" pitchFamily="34" charset="-122"/>
                        </a:rPr>
                        <a:t>50%</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KPO6</a:t>
                      </a:r>
                      <a:r>
                        <a:rPr lang="zh-CN" altLang="en-US" sz="1100" dirty="0">
                          <a:solidFill>
                            <a:schemeClr val="tx1"/>
                          </a:solidFill>
                          <a:latin typeface="微软雅黑" panose="020B0503020204020204" pitchFamily="34" charset="-122"/>
                          <a:ea typeface="微软雅黑" panose="020B0503020204020204" pitchFamily="34" charset="-122"/>
                        </a:rPr>
                        <a:t>成本：考核占比</a:t>
                      </a:r>
                      <a:r>
                        <a:rPr lang="en-US" altLang="zh-CN" sz="110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KPO7</a:t>
                      </a:r>
                      <a:r>
                        <a:rPr lang="zh-CN" altLang="en-US" sz="1100" dirty="0">
                          <a:solidFill>
                            <a:schemeClr val="tx1"/>
                          </a:solidFill>
                          <a:latin typeface="微软雅黑" panose="020B0503020204020204" pitchFamily="34" charset="-122"/>
                          <a:ea typeface="微软雅黑" panose="020B0503020204020204" pitchFamily="34" charset="-122"/>
                        </a:rPr>
                        <a:t>效率：考核占比</a:t>
                      </a:r>
                      <a:r>
                        <a:rPr lang="en-US" altLang="zh-CN" sz="110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KPO8</a:t>
                      </a:r>
                      <a:r>
                        <a:rPr lang="zh-CN" altLang="en-US" sz="1100" dirty="0">
                          <a:solidFill>
                            <a:schemeClr val="tx1"/>
                          </a:solidFill>
                          <a:latin typeface="微软雅黑" panose="020B0503020204020204" pitchFamily="34" charset="-122"/>
                          <a:ea typeface="微软雅黑" panose="020B0503020204020204" pitchFamily="34" charset="-122"/>
                        </a:rPr>
                        <a:t>结果：考核占比</a:t>
                      </a:r>
                      <a:r>
                        <a:rPr lang="en-US" altLang="zh-CN" sz="1100" dirty="0">
                          <a:solidFill>
                            <a:schemeClr val="tx1"/>
                          </a:solidFill>
                          <a:latin typeface="微软雅黑" panose="020B0503020204020204" pitchFamily="34" charset="-122"/>
                          <a:ea typeface="微软雅黑" panose="020B0503020204020204" pitchFamily="34" charset="-122"/>
                        </a:rPr>
                        <a:t>10%</a:t>
                      </a:r>
                    </a:p>
                  </a:txBody>
                  <a:tcPr marL="94952" marR="94952" marT="47476" marB="47476" anchor="ctr">
                    <a:solidFill>
                      <a:srgbClr val="B0D001"/>
                    </a:solidFill>
                  </a:tcPr>
                </a:tc>
                <a:extLst>
                  <a:ext uri="{0D108BD9-81ED-4DB2-BD59-A6C34878D82A}">
                    <a16:rowId xmlns:a16="http://schemas.microsoft.com/office/drawing/2014/main" val="10001"/>
                  </a:ext>
                </a:extLst>
              </a:tr>
              <a:tr h="866889">
                <a:tc vMerge="1">
                  <a:txBody>
                    <a:bodyPr/>
                    <a:lstStyle/>
                    <a:p>
                      <a:endParaRPr lang="zh-CN"/>
                    </a:p>
                  </a:txBody>
                  <a:tcPr/>
                </a:tc>
                <a:tc vMerge="1">
                  <a:txBody>
                    <a:bodyPr/>
                    <a:lstStyle/>
                    <a:p>
                      <a:endParaRPr lang="zh-CN"/>
                    </a:p>
                  </a:txBody>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餐饮</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厨房</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KPO3</a:t>
                      </a:r>
                      <a:r>
                        <a:rPr lang="zh-CN" altLang="en-US" sz="1100" dirty="0">
                          <a:solidFill>
                            <a:schemeClr val="tx1"/>
                          </a:solidFill>
                          <a:latin typeface="微软雅黑" panose="020B0503020204020204" pitchFamily="34" charset="-122"/>
                          <a:ea typeface="微软雅黑" panose="020B0503020204020204" pitchFamily="34" charset="-122"/>
                        </a:rPr>
                        <a:t>安全：考核占比</a:t>
                      </a:r>
                      <a:r>
                        <a:rPr lang="en-US" altLang="zh-CN" sz="110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KPO4</a:t>
                      </a:r>
                      <a:r>
                        <a:rPr lang="zh-CN" altLang="en-US" sz="1100" dirty="0">
                          <a:solidFill>
                            <a:schemeClr val="tx1"/>
                          </a:solidFill>
                          <a:latin typeface="微软雅黑" panose="020B0503020204020204" pitchFamily="34" charset="-122"/>
                          <a:ea typeface="微软雅黑" panose="020B0503020204020204" pitchFamily="34" charset="-122"/>
                        </a:rPr>
                        <a:t>品质：考核占比</a:t>
                      </a:r>
                      <a:r>
                        <a:rPr lang="en-US" altLang="zh-CN" sz="110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KPO5</a:t>
                      </a:r>
                      <a:r>
                        <a:rPr lang="zh-CN" altLang="en-US" sz="1100" dirty="0">
                          <a:solidFill>
                            <a:schemeClr val="tx1"/>
                          </a:solidFill>
                          <a:latin typeface="微软雅黑" panose="020B0503020204020204" pitchFamily="34" charset="-122"/>
                          <a:ea typeface="微软雅黑" panose="020B0503020204020204" pitchFamily="34" charset="-122"/>
                        </a:rPr>
                        <a:t>餐收：考核占比</a:t>
                      </a:r>
                      <a:r>
                        <a:rPr lang="en-US" altLang="zh-CN" sz="1100" dirty="0">
                          <a:solidFill>
                            <a:schemeClr val="tx1"/>
                          </a:solidFill>
                          <a:latin typeface="微软雅黑" panose="020B0503020204020204" pitchFamily="34" charset="-122"/>
                          <a:ea typeface="微软雅黑" panose="020B0503020204020204" pitchFamily="34" charset="-122"/>
                        </a:rPr>
                        <a:t>30%</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KPO6</a:t>
                      </a:r>
                      <a:r>
                        <a:rPr lang="zh-CN" altLang="en-US" sz="1100" dirty="0">
                          <a:solidFill>
                            <a:schemeClr val="tx1"/>
                          </a:solidFill>
                          <a:latin typeface="微软雅黑" panose="020B0503020204020204" pitchFamily="34" charset="-122"/>
                          <a:ea typeface="微软雅黑" panose="020B0503020204020204" pitchFamily="34" charset="-122"/>
                        </a:rPr>
                        <a:t>成本：考核占比</a:t>
                      </a:r>
                      <a:r>
                        <a:rPr lang="en-US" altLang="zh-CN" sz="1100" dirty="0">
                          <a:solidFill>
                            <a:schemeClr val="tx1"/>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KPO7</a:t>
                      </a:r>
                      <a:r>
                        <a:rPr lang="zh-CN" altLang="en-US" sz="1100" dirty="0">
                          <a:solidFill>
                            <a:schemeClr val="tx1"/>
                          </a:solidFill>
                          <a:latin typeface="微软雅黑" panose="020B0503020204020204" pitchFamily="34" charset="-122"/>
                          <a:ea typeface="微软雅黑" panose="020B0503020204020204" pitchFamily="34" charset="-122"/>
                        </a:rPr>
                        <a:t>效率：考核占比</a:t>
                      </a:r>
                      <a:r>
                        <a:rPr lang="en-US" altLang="zh-CN" sz="110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KPO8</a:t>
                      </a:r>
                      <a:r>
                        <a:rPr lang="zh-CN" altLang="en-US" sz="1100" dirty="0">
                          <a:solidFill>
                            <a:schemeClr val="tx1"/>
                          </a:solidFill>
                          <a:latin typeface="微软雅黑" panose="020B0503020204020204" pitchFamily="34" charset="-122"/>
                          <a:ea typeface="微软雅黑" panose="020B0503020204020204" pitchFamily="34" charset="-122"/>
                        </a:rPr>
                        <a:t>结果：考核占比</a:t>
                      </a:r>
                      <a:r>
                        <a:rPr lang="en-US" altLang="zh-CN" sz="1100" dirty="0">
                          <a:solidFill>
                            <a:schemeClr val="tx1"/>
                          </a:solidFill>
                          <a:latin typeface="微软雅黑" panose="020B0503020204020204" pitchFamily="34" charset="-122"/>
                          <a:ea typeface="微软雅黑" panose="020B0503020204020204" pitchFamily="34" charset="-122"/>
                        </a:rPr>
                        <a:t>10%</a:t>
                      </a:r>
                      <a:endParaRPr lang="zh-CN" altLang="en-US" sz="1100" dirty="0">
                        <a:solidFill>
                          <a:schemeClr val="tx1"/>
                        </a:solidFill>
                        <a:latin typeface="微软雅黑" panose="020B0503020204020204" pitchFamily="34" charset="-122"/>
                        <a:ea typeface="微软雅黑" panose="020B0503020204020204" pitchFamily="34" charset="-122"/>
                      </a:endParaRPr>
                    </a:p>
                  </a:txBody>
                  <a:tcPr marL="94952" marR="94952" marT="47476" marB="47476" anchor="ctr">
                    <a:solidFill>
                      <a:srgbClr val="B0D001"/>
                    </a:solidFill>
                  </a:tcPr>
                </a:tc>
                <a:extLst>
                  <a:ext uri="{0D108BD9-81ED-4DB2-BD59-A6C34878D82A}">
                    <a16:rowId xmlns:a16="http://schemas.microsoft.com/office/drawing/2014/main" val="10002"/>
                  </a:ext>
                </a:extLst>
              </a:tr>
              <a:tr h="866889">
                <a:tc vMerge="1">
                  <a:txBody>
                    <a:bodyPr/>
                    <a:lstStyle/>
                    <a:p>
                      <a:endParaRPr lang="zh-CN"/>
                    </a:p>
                  </a:txBody>
                  <a:tcPr/>
                </a:tc>
                <a:tc vMerge="1">
                  <a:txBody>
                    <a:bodyPr/>
                    <a:lstStyle/>
                    <a:p>
                      <a:endParaRPr lang="zh-CN"/>
                    </a:p>
                  </a:txBody>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房务部</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KPO3</a:t>
                      </a:r>
                      <a:r>
                        <a:rPr lang="zh-CN" altLang="en-US" sz="1100" dirty="0">
                          <a:solidFill>
                            <a:schemeClr val="tx1"/>
                          </a:solidFill>
                          <a:latin typeface="微软雅黑" panose="020B0503020204020204" pitchFamily="34" charset="-122"/>
                          <a:ea typeface="微软雅黑" panose="020B0503020204020204" pitchFamily="34" charset="-122"/>
                        </a:rPr>
                        <a:t>安全：考核占比</a:t>
                      </a:r>
                      <a:r>
                        <a:rPr lang="en-US" altLang="zh-CN" sz="1100" dirty="0">
                          <a:solidFill>
                            <a:schemeClr val="tx1"/>
                          </a:solidFill>
                          <a:latin typeface="微软雅黑" panose="020B0503020204020204" pitchFamily="34" charset="-122"/>
                          <a:ea typeface="微软雅黑" panose="020B0503020204020204" pitchFamily="34" charset="-122"/>
                        </a:rPr>
                        <a:t>3%</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KPO4</a:t>
                      </a:r>
                      <a:r>
                        <a:rPr lang="zh-CN" altLang="en-US" sz="1100" dirty="0">
                          <a:solidFill>
                            <a:schemeClr val="tx1"/>
                          </a:solidFill>
                          <a:latin typeface="微软雅黑" panose="020B0503020204020204" pitchFamily="34" charset="-122"/>
                          <a:ea typeface="微软雅黑" panose="020B0503020204020204" pitchFamily="34" charset="-122"/>
                        </a:rPr>
                        <a:t>品质：考核占比</a:t>
                      </a:r>
                      <a:r>
                        <a:rPr lang="en-US" altLang="zh-CN" sz="1100" dirty="0">
                          <a:solidFill>
                            <a:schemeClr val="tx1"/>
                          </a:solidFill>
                          <a:latin typeface="微软雅黑" panose="020B0503020204020204" pitchFamily="34" charset="-122"/>
                          <a:ea typeface="微软雅黑" panose="020B0503020204020204" pitchFamily="34" charset="-122"/>
                        </a:rPr>
                        <a:t>7%</a:t>
                      </a:r>
                      <a:endParaRPr lang="zh-CN" altLang="en-US" sz="110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KPO5</a:t>
                      </a:r>
                      <a:r>
                        <a:rPr lang="zh-CN" altLang="en-US" sz="1100" dirty="0">
                          <a:solidFill>
                            <a:schemeClr val="tx1"/>
                          </a:solidFill>
                          <a:latin typeface="微软雅黑" panose="020B0503020204020204" pitchFamily="34" charset="-122"/>
                          <a:ea typeface="微软雅黑" panose="020B0503020204020204" pitchFamily="34" charset="-122"/>
                        </a:rPr>
                        <a:t>成本：考核占比</a:t>
                      </a:r>
                      <a:r>
                        <a:rPr lang="en-US" altLang="zh-CN" sz="1100" dirty="0">
                          <a:solidFill>
                            <a:schemeClr val="tx1"/>
                          </a:solidFill>
                          <a:latin typeface="微软雅黑" panose="020B0503020204020204" pitchFamily="34" charset="-122"/>
                          <a:ea typeface="微软雅黑" panose="020B0503020204020204" pitchFamily="34" charset="-122"/>
                        </a:rPr>
                        <a:t>50%</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KPO6</a:t>
                      </a:r>
                      <a:r>
                        <a:rPr lang="zh-CN" altLang="en-US" sz="1100" dirty="0">
                          <a:solidFill>
                            <a:schemeClr val="tx1"/>
                          </a:solidFill>
                          <a:latin typeface="微软雅黑" panose="020B0503020204020204" pitchFamily="34" charset="-122"/>
                          <a:ea typeface="微软雅黑" panose="020B0503020204020204" pitchFamily="34" charset="-122"/>
                        </a:rPr>
                        <a:t>质量：考核占比</a:t>
                      </a:r>
                      <a:r>
                        <a:rPr lang="en-US" altLang="zh-CN" sz="110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KPO7</a:t>
                      </a:r>
                      <a:r>
                        <a:rPr lang="zh-CN" altLang="en-US" sz="1100" dirty="0">
                          <a:solidFill>
                            <a:schemeClr val="tx1"/>
                          </a:solidFill>
                          <a:latin typeface="微软雅黑" panose="020B0503020204020204" pitchFamily="34" charset="-122"/>
                          <a:ea typeface="微软雅黑" panose="020B0503020204020204" pitchFamily="34" charset="-122"/>
                        </a:rPr>
                        <a:t>效率：考核占比</a:t>
                      </a:r>
                      <a:r>
                        <a:rPr lang="en-US" altLang="zh-CN" sz="110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KPO8</a:t>
                      </a:r>
                      <a:r>
                        <a:rPr lang="zh-CN" altLang="en-US" sz="1100" dirty="0">
                          <a:solidFill>
                            <a:schemeClr val="tx1"/>
                          </a:solidFill>
                          <a:latin typeface="微软雅黑" panose="020B0503020204020204" pitchFamily="34" charset="-122"/>
                          <a:ea typeface="微软雅黑" panose="020B0503020204020204" pitchFamily="34" charset="-122"/>
                        </a:rPr>
                        <a:t>结果：考核占比</a:t>
                      </a:r>
                      <a:r>
                        <a:rPr lang="en-US" altLang="zh-CN" sz="1100" dirty="0">
                          <a:solidFill>
                            <a:schemeClr val="tx1"/>
                          </a:solidFill>
                          <a:latin typeface="微软雅黑" panose="020B0503020204020204" pitchFamily="34" charset="-122"/>
                          <a:ea typeface="微软雅黑" panose="020B0503020204020204" pitchFamily="34" charset="-122"/>
                        </a:rPr>
                        <a:t>10%</a:t>
                      </a:r>
                      <a:endParaRPr lang="zh-CN" altLang="en-US" sz="1100" dirty="0">
                        <a:solidFill>
                          <a:schemeClr val="tx1"/>
                        </a:solidFill>
                        <a:latin typeface="微软雅黑" panose="020B0503020204020204" pitchFamily="34" charset="-122"/>
                        <a:ea typeface="微软雅黑" panose="020B0503020204020204" pitchFamily="34" charset="-122"/>
                      </a:endParaRPr>
                    </a:p>
                  </a:txBody>
                  <a:tcPr marL="94952" marR="94952" marT="47476" marB="47476" anchor="ctr">
                    <a:solidFill>
                      <a:srgbClr val="B0D001"/>
                    </a:solidFill>
                  </a:tcPr>
                </a:tc>
                <a:extLst>
                  <a:ext uri="{0D108BD9-81ED-4DB2-BD59-A6C34878D82A}">
                    <a16:rowId xmlns:a16="http://schemas.microsoft.com/office/drawing/2014/main" val="10003"/>
                  </a:ext>
                </a:extLst>
              </a:tr>
              <a:tr h="866889">
                <a:tc vMerge="1">
                  <a:txBody>
                    <a:bodyPr/>
                    <a:lstStyle/>
                    <a:p>
                      <a:endParaRPr lang="zh-CN"/>
                    </a:p>
                  </a:txBody>
                  <a:tcPr/>
                </a:tc>
                <a:tc vMerge="1">
                  <a:txBody>
                    <a:bodyPr/>
                    <a:lstStyle/>
                    <a:p>
                      <a:endParaRPr lang="zh-CN"/>
                    </a:p>
                  </a:txBody>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工程及保安</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KPO3</a:t>
                      </a:r>
                      <a:r>
                        <a:rPr lang="zh-CN" altLang="en-US" sz="1100" dirty="0">
                          <a:solidFill>
                            <a:schemeClr val="tx1"/>
                          </a:solidFill>
                          <a:latin typeface="微软雅黑" panose="020B0503020204020204" pitchFamily="34" charset="-122"/>
                          <a:ea typeface="微软雅黑" panose="020B0503020204020204" pitchFamily="34" charset="-122"/>
                        </a:rPr>
                        <a:t>安全：考核占比</a:t>
                      </a:r>
                      <a:r>
                        <a:rPr lang="en-US" altLang="zh-CN" sz="1100" dirty="0">
                          <a:solidFill>
                            <a:schemeClr val="tx1"/>
                          </a:solidFill>
                          <a:latin typeface="微软雅黑" panose="020B0503020204020204" pitchFamily="34" charset="-122"/>
                          <a:ea typeface="微软雅黑" panose="020B0503020204020204" pitchFamily="34" charset="-122"/>
                        </a:rPr>
                        <a:t>7%</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KPO4</a:t>
                      </a:r>
                      <a:r>
                        <a:rPr lang="zh-CN" altLang="en-US" sz="1100" dirty="0">
                          <a:solidFill>
                            <a:schemeClr val="tx1"/>
                          </a:solidFill>
                          <a:latin typeface="微软雅黑" panose="020B0503020204020204" pitchFamily="34" charset="-122"/>
                          <a:ea typeface="微软雅黑" panose="020B0503020204020204" pitchFamily="34" charset="-122"/>
                        </a:rPr>
                        <a:t>品质：考核占比</a:t>
                      </a:r>
                      <a:r>
                        <a:rPr lang="en-US" altLang="zh-CN" sz="1100" dirty="0">
                          <a:solidFill>
                            <a:schemeClr val="tx1"/>
                          </a:solidFill>
                          <a:latin typeface="微软雅黑" panose="020B0503020204020204" pitchFamily="34" charset="-122"/>
                          <a:ea typeface="微软雅黑" panose="020B0503020204020204" pitchFamily="34" charset="-122"/>
                        </a:rPr>
                        <a:t>3%</a:t>
                      </a:r>
                      <a:endParaRPr lang="zh-CN" altLang="en-US" sz="1100" dirty="0">
                        <a:solidFill>
                          <a:schemeClr val="tx1"/>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KPO5</a:t>
                      </a:r>
                      <a:r>
                        <a:rPr lang="zh-CN" altLang="en-US" sz="1100" dirty="0">
                          <a:solidFill>
                            <a:schemeClr val="tx1"/>
                          </a:solidFill>
                          <a:latin typeface="微软雅黑" panose="020B0503020204020204" pitchFamily="34" charset="-122"/>
                          <a:ea typeface="微软雅黑" panose="020B0503020204020204" pitchFamily="34" charset="-122"/>
                        </a:rPr>
                        <a:t>成本：考核占比</a:t>
                      </a:r>
                      <a:r>
                        <a:rPr lang="en-US" altLang="zh-CN" sz="1100" dirty="0">
                          <a:solidFill>
                            <a:schemeClr val="tx1"/>
                          </a:solidFill>
                          <a:latin typeface="微软雅黑" panose="020B0503020204020204" pitchFamily="34" charset="-122"/>
                          <a:ea typeface="微软雅黑" panose="020B0503020204020204" pitchFamily="34" charset="-122"/>
                        </a:rPr>
                        <a:t>30%</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KPO6</a:t>
                      </a:r>
                      <a:r>
                        <a:rPr lang="zh-CN" altLang="en-US" sz="1100" dirty="0">
                          <a:solidFill>
                            <a:schemeClr val="tx1"/>
                          </a:solidFill>
                          <a:latin typeface="微软雅黑" panose="020B0503020204020204" pitchFamily="34" charset="-122"/>
                          <a:ea typeface="微软雅黑" panose="020B0503020204020204" pitchFamily="34" charset="-122"/>
                        </a:rPr>
                        <a:t>质量：考核占比</a:t>
                      </a:r>
                      <a:r>
                        <a:rPr lang="en-US" altLang="zh-CN" sz="1100" dirty="0">
                          <a:solidFill>
                            <a:schemeClr val="tx1"/>
                          </a:solidFill>
                          <a:latin typeface="微软雅黑" panose="020B0503020204020204" pitchFamily="34" charset="-122"/>
                          <a:ea typeface="微软雅黑" panose="020B0503020204020204" pitchFamily="34" charset="-122"/>
                        </a:rPr>
                        <a:t>30%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KPO7</a:t>
                      </a:r>
                      <a:r>
                        <a:rPr lang="zh-CN" altLang="en-US" sz="1100" dirty="0">
                          <a:solidFill>
                            <a:schemeClr val="tx1"/>
                          </a:solidFill>
                          <a:latin typeface="微软雅黑" panose="020B0503020204020204" pitchFamily="34" charset="-122"/>
                          <a:ea typeface="微软雅黑" panose="020B0503020204020204" pitchFamily="34" charset="-122"/>
                        </a:rPr>
                        <a:t>效率：考核占比</a:t>
                      </a:r>
                      <a:r>
                        <a:rPr lang="en-US" altLang="zh-CN" sz="1100" dirty="0">
                          <a:solidFill>
                            <a:schemeClr val="tx1"/>
                          </a:solidFill>
                          <a:latin typeface="微软雅黑" panose="020B0503020204020204" pitchFamily="34" charset="-122"/>
                          <a:ea typeface="微软雅黑" panose="020B0503020204020204" pitchFamily="34" charset="-122"/>
                        </a:rPr>
                        <a:t>15%</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KPO8</a:t>
                      </a:r>
                      <a:r>
                        <a:rPr lang="zh-CN" altLang="en-US" sz="1100" dirty="0">
                          <a:solidFill>
                            <a:schemeClr val="tx1"/>
                          </a:solidFill>
                          <a:latin typeface="微软雅黑" panose="020B0503020204020204" pitchFamily="34" charset="-122"/>
                          <a:ea typeface="微软雅黑" panose="020B0503020204020204" pitchFamily="34" charset="-122"/>
                        </a:rPr>
                        <a:t>结果：考核占比</a:t>
                      </a:r>
                      <a:r>
                        <a:rPr lang="en-US" altLang="zh-CN" sz="1100" dirty="0">
                          <a:solidFill>
                            <a:schemeClr val="tx1"/>
                          </a:solidFill>
                          <a:latin typeface="微软雅黑" panose="020B0503020204020204" pitchFamily="34" charset="-122"/>
                          <a:ea typeface="微软雅黑" panose="020B0503020204020204" pitchFamily="34" charset="-122"/>
                        </a:rPr>
                        <a:t>15%</a:t>
                      </a:r>
                      <a:endParaRPr lang="zh-CN" altLang="en-US" sz="1100" dirty="0">
                        <a:solidFill>
                          <a:schemeClr val="tx1"/>
                        </a:solidFill>
                        <a:latin typeface="微软雅黑" panose="020B0503020204020204" pitchFamily="34" charset="-122"/>
                        <a:ea typeface="微软雅黑" panose="020B0503020204020204" pitchFamily="34" charset="-122"/>
                      </a:endParaRPr>
                    </a:p>
                  </a:txBody>
                  <a:tcPr marL="94952" marR="94952" marT="47476" marB="47476" anchor="ctr">
                    <a:solidFill>
                      <a:srgbClr val="B0D001"/>
                    </a:solidFill>
                  </a:tcPr>
                </a:tc>
                <a:extLst>
                  <a:ext uri="{0D108BD9-81ED-4DB2-BD59-A6C34878D82A}">
                    <a16:rowId xmlns:a16="http://schemas.microsoft.com/office/drawing/2014/main" val="10004"/>
                  </a:ext>
                </a:extLst>
              </a:tr>
              <a:tr h="866889">
                <a:tc vMerge="1">
                  <a:txBody>
                    <a:bodyPr/>
                    <a:lstStyle/>
                    <a:p>
                      <a:endParaRPr lang="zh-CN"/>
                    </a:p>
                  </a:txBody>
                  <a:tcPr/>
                </a:tc>
                <a:tc vMerge="1">
                  <a:txBody>
                    <a:bodyPr/>
                    <a:lstStyle/>
                    <a:p>
                      <a:endParaRPr lang="zh-CN"/>
                    </a:p>
                  </a:txBody>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财务及人力资源</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KPO3</a:t>
                      </a:r>
                      <a:r>
                        <a:rPr lang="zh-CN" altLang="en-US" sz="1100" dirty="0">
                          <a:solidFill>
                            <a:schemeClr val="tx1"/>
                          </a:solidFill>
                          <a:latin typeface="微软雅黑" panose="020B0503020204020204" pitchFamily="34" charset="-122"/>
                          <a:ea typeface="微软雅黑" panose="020B0503020204020204" pitchFamily="34" charset="-122"/>
                        </a:rPr>
                        <a:t>安全：考核占比</a:t>
                      </a:r>
                      <a:r>
                        <a:rPr lang="en-US" altLang="zh-CN" sz="110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KPO4</a:t>
                      </a:r>
                      <a:r>
                        <a:rPr lang="zh-CN" altLang="en-US" sz="1100" dirty="0">
                          <a:solidFill>
                            <a:schemeClr val="tx1"/>
                          </a:solidFill>
                          <a:latin typeface="微软雅黑" panose="020B0503020204020204" pitchFamily="34" charset="-122"/>
                          <a:ea typeface="微软雅黑" panose="020B0503020204020204" pitchFamily="34" charset="-122"/>
                        </a:rPr>
                        <a:t>品质：考核占比</a:t>
                      </a:r>
                      <a:r>
                        <a:rPr lang="en-US" altLang="zh-CN" sz="1100" dirty="0">
                          <a:solidFill>
                            <a:schemeClr val="tx1"/>
                          </a:solidFill>
                          <a:latin typeface="微软雅黑" panose="020B0503020204020204" pitchFamily="34" charset="-122"/>
                          <a:ea typeface="微软雅黑" panose="020B0503020204020204" pitchFamily="34" charset="-122"/>
                        </a:rPr>
                        <a:t>5%</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KPO5</a:t>
                      </a:r>
                      <a:r>
                        <a:rPr lang="zh-CN" altLang="en-US" sz="1100" dirty="0">
                          <a:solidFill>
                            <a:schemeClr val="tx1"/>
                          </a:solidFill>
                          <a:latin typeface="微软雅黑" panose="020B0503020204020204" pitchFamily="34" charset="-122"/>
                          <a:ea typeface="微软雅黑" panose="020B0503020204020204" pitchFamily="34" charset="-122"/>
                        </a:rPr>
                        <a:t>成本：考核占比</a:t>
                      </a:r>
                      <a:r>
                        <a:rPr lang="en-US" altLang="zh-CN" sz="1100" dirty="0">
                          <a:solidFill>
                            <a:schemeClr val="tx1"/>
                          </a:solidFill>
                          <a:latin typeface="微软雅黑" panose="020B0503020204020204" pitchFamily="34" charset="-122"/>
                          <a:ea typeface="微软雅黑" panose="020B0503020204020204" pitchFamily="34" charset="-122"/>
                        </a:rPr>
                        <a:t>50%</a:t>
                      </a:r>
                    </a:p>
                  </a:txBody>
                  <a:tcPr marL="94952" marR="94952" marT="47476" marB="47476" anchor="ctr">
                    <a:solidFill>
                      <a:srgbClr val="B0D001"/>
                    </a:solidFill>
                  </a:tcPr>
                </a:tc>
                <a:tc>
                  <a:txBody>
                    <a:bodyPr/>
                    <a:lstStyle/>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KPO6</a:t>
                      </a:r>
                      <a:r>
                        <a:rPr lang="zh-CN" altLang="en-US" sz="1100" dirty="0">
                          <a:solidFill>
                            <a:schemeClr val="tx1"/>
                          </a:solidFill>
                          <a:latin typeface="微软雅黑" panose="020B0503020204020204" pitchFamily="34" charset="-122"/>
                          <a:ea typeface="微软雅黑" panose="020B0503020204020204" pitchFamily="34" charset="-122"/>
                        </a:rPr>
                        <a:t>质量：考核占比</a:t>
                      </a:r>
                      <a:r>
                        <a:rPr lang="en-US" altLang="zh-CN" sz="1100" dirty="0">
                          <a:solidFill>
                            <a:schemeClr val="tx1"/>
                          </a:solidFill>
                          <a:latin typeface="微软雅黑" panose="020B0503020204020204" pitchFamily="34" charset="-122"/>
                          <a:ea typeface="微软雅黑" panose="020B0503020204020204" pitchFamily="34" charset="-122"/>
                        </a:rPr>
                        <a:t>20%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KPO7</a:t>
                      </a:r>
                      <a:r>
                        <a:rPr lang="zh-CN" altLang="en-US" sz="1100" dirty="0">
                          <a:solidFill>
                            <a:schemeClr val="tx1"/>
                          </a:solidFill>
                          <a:latin typeface="微软雅黑" panose="020B0503020204020204" pitchFamily="34" charset="-122"/>
                          <a:ea typeface="微软雅黑" panose="020B0503020204020204" pitchFamily="34" charset="-122"/>
                        </a:rPr>
                        <a:t>效率：考核占比</a:t>
                      </a:r>
                      <a:r>
                        <a:rPr lang="en-US" altLang="zh-CN" sz="1100" dirty="0">
                          <a:solidFill>
                            <a:schemeClr val="tx1"/>
                          </a:solidFill>
                          <a:latin typeface="微软雅黑" panose="020B0503020204020204" pitchFamily="34" charset="-122"/>
                          <a:ea typeface="微软雅黑" panose="020B0503020204020204" pitchFamily="34" charset="-122"/>
                        </a:rPr>
                        <a:t>10%</a:t>
                      </a:r>
                    </a:p>
                    <a:p>
                      <a:pPr marL="285750" indent="-285750">
                        <a:buFont typeface="Arial" panose="020B0604020202020204" pitchFamily="34" charset="0"/>
                        <a:buChar char="•"/>
                      </a:pPr>
                      <a:r>
                        <a:rPr lang="en-US" altLang="zh-CN" sz="1100" dirty="0">
                          <a:solidFill>
                            <a:schemeClr val="tx1"/>
                          </a:solidFill>
                          <a:latin typeface="微软雅黑" panose="020B0503020204020204" pitchFamily="34" charset="-122"/>
                          <a:ea typeface="微软雅黑" panose="020B0503020204020204" pitchFamily="34" charset="-122"/>
                        </a:rPr>
                        <a:t>KPO8</a:t>
                      </a:r>
                      <a:r>
                        <a:rPr lang="zh-CN" altLang="en-US" sz="1100" dirty="0">
                          <a:solidFill>
                            <a:schemeClr val="tx1"/>
                          </a:solidFill>
                          <a:latin typeface="微软雅黑" panose="020B0503020204020204" pitchFamily="34" charset="-122"/>
                          <a:ea typeface="微软雅黑" panose="020B0503020204020204" pitchFamily="34" charset="-122"/>
                        </a:rPr>
                        <a:t>结果：考核占比</a:t>
                      </a:r>
                      <a:r>
                        <a:rPr lang="en-US" altLang="zh-CN" sz="1100" dirty="0">
                          <a:solidFill>
                            <a:schemeClr val="tx1"/>
                          </a:solidFill>
                          <a:latin typeface="微软雅黑" panose="020B0503020204020204" pitchFamily="34" charset="-122"/>
                          <a:ea typeface="微软雅黑" panose="020B0503020204020204" pitchFamily="34" charset="-122"/>
                        </a:rPr>
                        <a:t>10%</a:t>
                      </a:r>
                      <a:endParaRPr lang="zh-CN" altLang="en-US" sz="1100" dirty="0">
                        <a:solidFill>
                          <a:schemeClr val="tx1"/>
                        </a:solidFill>
                        <a:latin typeface="微软雅黑" panose="020B0503020204020204" pitchFamily="34" charset="-122"/>
                        <a:ea typeface="微软雅黑" panose="020B0503020204020204" pitchFamily="34" charset="-122"/>
                      </a:endParaRPr>
                    </a:p>
                  </a:txBody>
                  <a:tcPr marL="94952" marR="94952" marT="47476" marB="47476" anchor="ctr">
                    <a:solidFill>
                      <a:srgbClr val="B0D00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82362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6F9D9-2BFF-E437-1F00-A24E4A58EDE4}"/>
            </a:ext>
          </a:extLst>
        </p:cNvPr>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AAD78701-5014-F4DE-F785-BB56F100B365}"/>
              </a:ext>
            </a:extLst>
          </p:cNvPr>
          <p:cNvCxnSpPr/>
          <p:nvPr/>
        </p:nvCxnSpPr>
        <p:spPr>
          <a:xfrm>
            <a:off x="6096000" y="3424767"/>
            <a:ext cx="4680000" cy="0"/>
          </a:xfrm>
          <a:prstGeom prst="line">
            <a:avLst/>
          </a:prstGeom>
          <a:ln>
            <a:gradFill>
              <a:gsLst>
                <a:gs pos="0">
                  <a:srgbClr val="03ACF2"/>
                </a:gs>
                <a:gs pos="100000">
                  <a:srgbClr val="8FD24F"/>
                </a:gs>
              </a:gsLst>
              <a:lin ang="0" scaled="0"/>
            </a:gradFill>
          </a:ln>
        </p:spPr>
        <p:style>
          <a:lnRef idx="1">
            <a:schemeClr val="accent1"/>
          </a:lnRef>
          <a:fillRef idx="0">
            <a:schemeClr val="accent1"/>
          </a:fillRef>
          <a:effectRef idx="0">
            <a:schemeClr val="accent1"/>
          </a:effectRef>
          <a:fontRef idx="minor">
            <a:schemeClr val="tx1"/>
          </a:fontRef>
        </p:style>
      </p:cxnSp>
      <p:sp>
        <p:nvSpPr>
          <p:cNvPr id="5" name="TextBox 24">
            <a:extLst>
              <a:ext uri="{FF2B5EF4-FFF2-40B4-BE49-F238E27FC236}">
                <a16:creationId xmlns:a16="http://schemas.microsoft.com/office/drawing/2014/main" id="{5A2FE445-EC8D-EDC7-350D-33EC92529BE6}"/>
              </a:ext>
            </a:extLst>
          </p:cNvPr>
          <p:cNvSpPr txBox="1"/>
          <p:nvPr/>
        </p:nvSpPr>
        <p:spPr>
          <a:xfrm>
            <a:off x="5972463" y="4023864"/>
            <a:ext cx="2045470"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综合管理指标</a:t>
            </a:r>
          </a:p>
        </p:txBody>
      </p:sp>
      <p:sp>
        <p:nvSpPr>
          <p:cNvPr id="6" name="TextBox 25">
            <a:extLst>
              <a:ext uri="{FF2B5EF4-FFF2-40B4-BE49-F238E27FC236}">
                <a16:creationId xmlns:a16="http://schemas.microsoft.com/office/drawing/2014/main" id="{547B52D4-7FA6-040A-B789-C34EF949CEE4}"/>
              </a:ext>
            </a:extLst>
          </p:cNvPr>
          <p:cNvSpPr txBox="1"/>
          <p:nvPr/>
        </p:nvSpPr>
        <p:spPr>
          <a:xfrm>
            <a:off x="8566126" y="4050217"/>
            <a:ext cx="2209874"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部门专项指标</a:t>
            </a:r>
          </a:p>
        </p:txBody>
      </p:sp>
      <p:pic>
        <p:nvPicPr>
          <p:cNvPr id="13" name="图片 12">
            <a:extLst>
              <a:ext uri="{FF2B5EF4-FFF2-40B4-BE49-F238E27FC236}">
                <a16:creationId xmlns:a16="http://schemas.microsoft.com/office/drawing/2014/main" id="{E189A8BA-417E-5B4D-3500-4D32AFFF1EA5}"/>
              </a:ext>
            </a:extLst>
          </p:cNvPr>
          <p:cNvPicPr>
            <a:picLocks noChangeAspect="1"/>
          </p:cNvPicPr>
          <p:nvPr/>
        </p:nvPicPr>
        <p:blipFill>
          <a:blip r:embed="rId3">
            <a:clrChange>
              <a:clrFrom>
                <a:srgbClr val="73848B"/>
              </a:clrFrom>
              <a:clrTo>
                <a:srgbClr val="73848B">
                  <a:alpha val="0"/>
                </a:srgbClr>
              </a:clrTo>
            </a:clrChange>
            <a:extLst>
              <a:ext uri="{28A0092B-C50C-407E-A947-70E740481C1C}">
                <a14:useLocalDpi xmlns:a14="http://schemas.microsoft.com/office/drawing/2010/main" val="0"/>
              </a:ext>
            </a:extLst>
          </a:blip>
          <a:stretch>
            <a:fillRect/>
          </a:stretch>
        </p:blipFill>
        <p:spPr>
          <a:xfrm>
            <a:off x="0" y="1"/>
            <a:ext cx="5146888" cy="6543114"/>
          </a:xfrm>
          <a:prstGeom prst="rect">
            <a:avLst/>
          </a:prstGeom>
          <a:ln>
            <a:noFill/>
          </a:ln>
          <a:effectLst>
            <a:outerShdw blurRad="190500" algn="tl" rotWithShape="0">
              <a:srgbClr val="000000">
                <a:alpha val="70000"/>
              </a:srgbClr>
            </a:outerShdw>
          </a:effectLst>
        </p:spPr>
      </p:pic>
      <p:pic>
        <p:nvPicPr>
          <p:cNvPr id="11" name="图片 10">
            <a:extLst>
              <a:ext uri="{FF2B5EF4-FFF2-40B4-BE49-F238E27FC236}">
                <a16:creationId xmlns:a16="http://schemas.microsoft.com/office/drawing/2014/main" id="{359EBFD1-0E69-4A9C-3119-599470218D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
        <p:nvSpPr>
          <p:cNvPr id="4" name="文本框 3">
            <a:extLst>
              <a:ext uri="{FF2B5EF4-FFF2-40B4-BE49-F238E27FC236}">
                <a16:creationId xmlns:a16="http://schemas.microsoft.com/office/drawing/2014/main" id="{27A14562-3E9C-9BE0-EA7C-201460595901}"/>
              </a:ext>
            </a:extLst>
          </p:cNvPr>
          <p:cNvSpPr txBox="1"/>
          <p:nvPr/>
        </p:nvSpPr>
        <p:spPr>
          <a:xfrm>
            <a:off x="6096000" y="2161105"/>
            <a:ext cx="4339650" cy="923330"/>
          </a:xfrm>
          <a:prstGeom prst="rect">
            <a:avLst/>
          </a:prstGeom>
          <a:noFill/>
        </p:spPr>
        <p:txBody>
          <a:bodyPr wrap="none" rtlCol="0">
            <a:spAutoFit/>
          </a:bodyPr>
          <a:lstStyle/>
          <a:p>
            <a:pPr defTabSz="1218804">
              <a:defRPr/>
            </a:pPr>
            <a:r>
              <a:rPr lang="zh-CN" altLang="en-US" sz="5400" b="1" kern="0" dirty="0">
                <a:gradFill>
                  <a:gsLst>
                    <a:gs pos="0">
                      <a:srgbClr val="3398E6"/>
                    </a:gs>
                    <a:gs pos="100000">
                      <a:srgbClr val="B0D001"/>
                    </a:gs>
                  </a:gsLst>
                  <a:lin ang="19200000" scaled="0"/>
                </a:gradFill>
                <a:latin typeface="微软雅黑" panose="020B0503020204020204" pitchFamily="34" charset="-122"/>
                <a:ea typeface="微软雅黑" panose="020B0503020204020204" pitchFamily="34" charset="-122"/>
              </a:rPr>
              <a:t>指标立项指引</a:t>
            </a:r>
          </a:p>
        </p:txBody>
      </p:sp>
      <p:pic>
        <p:nvPicPr>
          <p:cNvPr id="2" name="图片 1">
            <a:extLst>
              <a:ext uri="{FF2B5EF4-FFF2-40B4-BE49-F238E27FC236}">
                <a16:creationId xmlns:a16="http://schemas.microsoft.com/office/drawing/2014/main" id="{86E54406-AAA5-4CC5-8DC6-FCFE0CBB3B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13948886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750" fill="hold"/>
                                        <p:tgtEl>
                                          <p:spTgt spid="4"/>
                                        </p:tgtEl>
                                        <p:attrNameLst>
                                          <p:attrName>ppt_y</p:attrName>
                                        </p:attrNameLst>
                                      </p:cBhvr>
                                      <p:tavLst>
                                        <p:tav tm="0">
                                          <p:val>
                                            <p:strVal val="#ppt_y"/>
                                          </p:val>
                                        </p:tav>
                                        <p:tav tm="100000">
                                          <p:val>
                                            <p:strVal val="#ppt_y"/>
                                          </p:val>
                                        </p:tav>
                                      </p:tavLst>
                                    </p:anim>
                                    <p:anim calcmode="lin" valueType="num">
                                      <p:cBhvr>
                                        <p:cTn id="22"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3890809"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综合管理考核指标</a:t>
            </a:r>
          </a:p>
        </p:txBody>
      </p:sp>
      <p:grpSp>
        <p:nvGrpSpPr>
          <p:cNvPr id="22" name="组合 19"/>
          <p:cNvGrpSpPr/>
          <p:nvPr/>
        </p:nvGrpSpPr>
        <p:grpSpPr>
          <a:xfrm>
            <a:off x="793772" y="1196510"/>
            <a:ext cx="5079193" cy="2384890"/>
            <a:chOff x="302196" y="1732228"/>
            <a:chExt cx="4104456" cy="1424419"/>
          </a:xfrm>
        </p:grpSpPr>
        <p:sp>
          <p:nvSpPr>
            <p:cNvPr id="23" name="矩形 22"/>
            <p:cNvSpPr/>
            <p:nvPr/>
          </p:nvSpPr>
          <p:spPr>
            <a:xfrm>
              <a:off x="302196" y="1732228"/>
              <a:ext cx="4104456" cy="199254"/>
            </a:xfrm>
            <a:prstGeom prst="rect">
              <a:avLst/>
            </a:prstGeom>
            <a:solidFill>
              <a:srgbClr val="99CBF2"/>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KPO1 </a:t>
              </a:r>
              <a:r>
                <a:rPr lang="zh-CN" altLang="en-US" b="1" kern="0" dirty="0">
                  <a:solidFill>
                    <a:schemeClr val="bg1"/>
                  </a:solidFill>
                  <a:latin typeface="微软雅黑" pitchFamily="34" charset="-122"/>
                  <a:ea typeface="微软雅黑" pitchFamily="34" charset="-122"/>
                </a:rPr>
                <a:t>收入管理</a:t>
              </a:r>
            </a:p>
          </p:txBody>
        </p:sp>
        <p:sp>
          <p:nvSpPr>
            <p:cNvPr id="24" name="矩形 23"/>
            <p:cNvSpPr/>
            <p:nvPr/>
          </p:nvSpPr>
          <p:spPr>
            <a:xfrm>
              <a:off x="302196" y="1931482"/>
              <a:ext cx="4104456" cy="1225165"/>
            </a:xfrm>
            <a:prstGeom prst="rect">
              <a:avLst/>
            </a:prstGeom>
            <a:solidFill>
              <a:srgbClr val="3398E6"/>
            </a:solidFill>
            <a:ln w="3175" cap="flat" cmpd="sng" algn="ctr">
              <a:solidFill>
                <a:schemeClr val="bg1"/>
              </a:solidFill>
              <a:prstDash val="solid"/>
            </a:ln>
            <a:effectLst/>
          </p:spPr>
          <p:txBody>
            <a:bodyPr lIns="180000" tIns="180000" rIns="180000" anchor="t"/>
            <a:lstStyle/>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月度：上月实际收入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100%/MTH. </a:t>
              </a:r>
              <a:r>
                <a:rPr lang="zh-CN" altLang="en-US" sz="1000" kern="0" dirty="0">
                  <a:solidFill>
                    <a:srgbClr val="FFFFFF"/>
                  </a:solidFill>
                  <a:latin typeface="微软雅黑" pitchFamily="34" charset="-122"/>
                  <a:ea typeface="微软雅黑" pitchFamily="34" charset="-122"/>
                </a:rPr>
                <a:t>），以人力资源部公示发出的“月度指标完成指引板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季度：上季实际收入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100%/QUA.</a:t>
              </a:r>
              <a:r>
                <a:rPr lang="zh-CN" altLang="en-US" sz="1000" kern="0" dirty="0">
                  <a:solidFill>
                    <a:srgbClr val="FFFFFF"/>
                  </a:solidFill>
                  <a:latin typeface="微软雅黑" pitchFamily="34" charset="-122"/>
                  <a:ea typeface="微软雅黑" pitchFamily="34" charset="-122"/>
                </a:rPr>
                <a:t>），以人力资源部公示发出的“季度指标完成指引板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年度：上年实际收入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 ANL.</a:t>
              </a:r>
              <a:r>
                <a:rPr lang="zh-CN" altLang="en-US" sz="1000" kern="0" dirty="0">
                  <a:solidFill>
                    <a:srgbClr val="FFFFFF"/>
                  </a:solidFill>
                  <a:latin typeface="微软雅黑" pitchFamily="34" charset="-122"/>
                  <a:ea typeface="微软雅黑" pitchFamily="34" charset="-122"/>
                </a:rPr>
                <a:t>），以人力资源部公示发出的“年度指标完成指引板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ct val="150000"/>
                </a:lnSpc>
                <a:spcBef>
                  <a:spcPts val="1200"/>
                </a:spcBef>
                <a:buFont typeface="Arial" panose="020B0604020202020204" pitchFamily="34" charset="0"/>
                <a:buChar char="•"/>
                <a:defRPr/>
              </a:pPr>
              <a:endParaRPr lang="en-US" altLang="zh-CN" sz="1200" kern="0" dirty="0">
                <a:solidFill>
                  <a:srgbClr val="FFFFFF"/>
                </a:solidFill>
                <a:latin typeface="微软雅黑" pitchFamily="34" charset="-122"/>
                <a:ea typeface="微软雅黑" pitchFamily="34" charset="-122"/>
              </a:endParaRPr>
            </a:p>
            <a:p>
              <a:pPr marL="285750" indent="-285750">
                <a:lnSpc>
                  <a:spcPct val="150000"/>
                </a:lnSpc>
                <a:spcBef>
                  <a:spcPts val="1200"/>
                </a:spcBef>
                <a:buFont typeface="Arial" panose="020B0604020202020204" pitchFamily="34" charset="0"/>
                <a:buChar char="•"/>
                <a:defRPr/>
              </a:pPr>
              <a:endParaRPr lang="zh-CN" altLang="en-US" sz="1600" kern="0" dirty="0">
                <a:solidFill>
                  <a:srgbClr val="FFFFFF"/>
                </a:solidFill>
                <a:latin typeface="微软雅黑" pitchFamily="34" charset="-122"/>
                <a:ea typeface="微软雅黑" pitchFamily="34" charset="-122"/>
              </a:endParaRPr>
            </a:p>
          </p:txBody>
        </p:sp>
      </p:grpSp>
      <p:grpSp>
        <p:nvGrpSpPr>
          <p:cNvPr id="25" name="组合 22"/>
          <p:cNvGrpSpPr/>
          <p:nvPr/>
        </p:nvGrpSpPr>
        <p:grpSpPr>
          <a:xfrm>
            <a:off x="6319037" y="1196511"/>
            <a:ext cx="5079193" cy="2384887"/>
            <a:chOff x="4809997" y="1700810"/>
            <a:chExt cx="4104456" cy="1512860"/>
          </a:xfrm>
        </p:grpSpPr>
        <p:sp>
          <p:nvSpPr>
            <p:cNvPr id="26" name="矩形 25"/>
            <p:cNvSpPr/>
            <p:nvPr/>
          </p:nvSpPr>
          <p:spPr>
            <a:xfrm>
              <a:off x="4809997" y="1700810"/>
              <a:ext cx="4104456" cy="211625"/>
            </a:xfrm>
            <a:prstGeom prst="rect">
              <a:avLst/>
            </a:prstGeom>
            <a:solidFill>
              <a:srgbClr val="D7E780"/>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KPO2 </a:t>
              </a:r>
              <a:r>
                <a:rPr lang="zh-CN" altLang="en-US" b="1" kern="0" dirty="0">
                  <a:solidFill>
                    <a:schemeClr val="bg1"/>
                  </a:solidFill>
                  <a:latin typeface="微软雅黑" pitchFamily="34" charset="-122"/>
                  <a:ea typeface="微软雅黑" pitchFamily="34" charset="-122"/>
                </a:rPr>
                <a:t>利润管理</a:t>
              </a:r>
            </a:p>
          </p:txBody>
        </p:sp>
        <p:sp>
          <p:nvSpPr>
            <p:cNvPr id="27" name="矩形 26"/>
            <p:cNvSpPr/>
            <p:nvPr/>
          </p:nvSpPr>
          <p:spPr>
            <a:xfrm>
              <a:off x="4809997" y="1912434"/>
              <a:ext cx="4103687" cy="1301236"/>
            </a:xfrm>
            <a:prstGeom prst="rect">
              <a:avLst/>
            </a:prstGeom>
            <a:solidFill>
              <a:srgbClr val="B0D001"/>
            </a:solidFill>
            <a:ln w="3175" cap="flat" cmpd="sng" algn="ctr">
              <a:solidFill>
                <a:schemeClr val="bg1"/>
              </a:solidFill>
              <a:prstDash val="solid"/>
            </a:ln>
            <a:effectLst/>
          </p:spPr>
          <p:txBody>
            <a:bodyPr lIns="180000" tIns="180000" rIns="180000" anchor="t"/>
            <a:lstStyle/>
            <a:p>
              <a:pPr>
                <a:lnSpc>
                  <a:spcPts val="1300"/>
                </a:lnSpc>
                <a:spcBef>
                  <a:spcPts val="1200"/>
                </a:spcBef>
                <a:defRPr/>
              </a:pPr>
              <a:r>
                <a:rPr lang="zh-CN" altLang="en-US" sz="1000" kern="0" dirty="0">
                  <a:solidFill>
                    <a:srgbClr val="FFFFFF"/>
                  </a:solidFill>
                  <a:latin typeface="微软雅黑" pitchFamily="34" charset="-122"/>
                  <a:ea typeface="微软雅黑" pitchFamily="34" charset="-122"/>
                </a:rPr>
                <a:t>月度：上月实际利润</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预算利润的“完成率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 </a:t>
              </a:r>
              <a:r>
                <a:rPr lang="en-US" altLang="zh-CN" sz="1000" kern="0" dirty="0">
                  <a:solidFill>
                    <a:srgbClr val="FFFFFF"/>
                  </a:solidFill>
                  <a:latin typeface="微软雅黑" pitchFamily="34" charset="-122"/>
                  <a:ea typeface="微软雅黑" pitchFamily="34" charset="-122"/>
                </a:rPr>
                <a:t>Actual GOP/Budget GOP*100%/MTH. </a:t>
              </a:r>
              <a:r>
                <a:rPr lang="zh-CN" altLang="en-US" sz="1000" kern="0" dirty="0">
                  <a:solidFill>
                    <a:srgbClr val="FFFFFF"/>
                  </a:solidFill>
                  <a:latin typeface="微软雅黑" pitchFamily="34" charset="-122"/>
                  <a:ea typeface="微软雅黑" pitchFamily="34" charset="-122"/>
                </a:rPr>
                <a:t>），以人力资源部公示发出的“月度指标完成指引板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p>
            <a:p>
              <a:pPr>
                <a:lnSpc>
                  <a:spcPts val="1300"/>
                </a:lnSpc>
                <a:spcBef>
                  <a:spcPts val="1200"/>
                </a:spcBef>
                <a:defRPr/>
              </a:pPr>
              <a:r>
                <a:rPr lang="zh-CN" altLang="en-US" sz="1000" kern="0" dirty="0">
                  <a:solidFill>
                    <a:srgbClr val="FFFFFF"/>
                  </a:solidFill>
                  <a:latin typeface="微软雅黑" pitchFamily="34" charset="-122"/>
                  <a:ea typeface="微软雅黑" pitchFamily="34" charset="-122"/>
                </a:rPr>
                <a:t>季度：上季实际利润</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预算利润的“完成率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GOP/Budget GOP*100%/ *100%/QUA.</a:t>
              </a:r>
              <a:r>
                <a:rPr lang="zh-CN" altLang="en-US" sz="1000" kern="0" dirty="0">
                  <a:solidFill>
                    <a:srgbClr val="FFFFFF"/>
                  </a:solidFill>
                  <a:latin typeface="微软雅黑" pitchFamily="34" charset="-122"/>
                  <a:ea typeface="微软雅黑" pitchFamily="34" charset="-122"/>
                </a:rPr>
                <a:t>），以人力资源部公示发出的“季度指标完成指引板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p>
            <a:p>
              <a:pPr>
                <a:lnSpc>
                  <a:spcPts val="1300"/>
                </a:lnSpc>
                <a:spcBef>
                  <a:spcPts val="1200"/>
                </a:spcBef>
                <a:defRPr/>
              </a:pPr>
              <a:r>
                <a:rPr lang="zh-CN" altLang="en-US" sz="1000" kern="0" dirty="0">
                  <a:solidFill>
                    <a:srgbClr val="FFFFFF"/>
                  </a:solidFill>
                  <a:latin typeface="微软雅黑" pitchFamily="34" charset="-122"/>
                  <a:ea typeface="微软雅黑" pitchFamily="34" charset="-122"/>
                </a:rPr>
                <a:t>年度：上年实际利润</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预算利润的“完成率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GOP/Budget GOP*100%/ *100%/ANL.</a:t>
              </a:r>
              <a:r>
                <a:rPr lang="zh-CN" altLang="en-US" sz="1000" kern="0" dirty="0">
                  <a:solidFill>
                    <a:srgbClr val="FFFFFF"/>
                  </a:solidFill>
                  <a:latin typeface="微软雅黑" pitchFamily="34" charset="-122"/>
                  <a:ea typeface="微软雅黑" pitchFamily="34" charset="-122"/>
                </a:rPr>
                <a:t>），以人力资源部公示发出的“年度指标完成指引板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p>
          </p:txBody>
        </p:sp>
      </p:grpSp>
      <p:grpSp>
        <p:nvGrpSpPr>
          <p:cNvPr id="32" name="组合 31"/>
          <p:cNvGrpSpPr/>
          <p:nvPr/>
        </p:nvGrpSpPr>
        <p:grpSpPr>
          <a:xfrm>
            <a:off x="443976" y="137624"/>
            <a:ext cx="935513" cy="760615"/>
            <a:chOff x="377787" y="229537"/>
            <a:chExt cx="1912308" cy="1554794"/>
          </a:xfrm>
        </p:grpSpPr>
        <p:sp>
          <p:nvSpPr>
            <p:cNvPr id="33" name="椭圆 32"/>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92815" y="587051"/>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22">
            <a:extLst>
              <a:ext uri="{FF2B5EF4-FFF2-40B4-BE49-F238E27FC236}">
                <a16:creationId xmlns:a16="http://schemas.microsoft.com/office/drawing/2014/main" id="{91195F13-EAF2-3CB4-806A-5FB1C454D7D8}"/>
              </a:ext>
            </a:extLst>
          </p:cNvPr>
          <p:cNvGrpSpPr/>
          <p:nvPr/>
        </p:nvGrpSpPr>
        <p:grpSpPr>
          <a:xfrm>
            <a:off x="793771" y="3804247"/>
            <a:ext cx="5079193" cy="2384887"/>
            <a:chOff x="4809997" y="1700810"/>
            <a:chExt cx="4104456" cy="1512860"/>
          </a:xfrm>
        </p:grpSpPr>
        <p:sp>
          <p:nvSpPr>
            <p:cNvPr id="9" name="矩形 8">
              <a:extLst>
                <a:ext uri="{FF2B5EF4-FFF2-40B4-BE49-F238E27FC236}">
                  <a16:creationId xmlns:a16="http://schemas.microsoft.com/office/drawing/2014/main" id="{6C24D7EF-A13C-6F5A-EAEA-E5EA5B46C3E5}"/>
                </a:ext>
              </a:extLst>
            </p:cNvPr>
            <p:cNvSpPr/>
            <p:nvPr/>
          </p:nvSpPr>
          <p:spPr>
            <a:xfrm>
              <a:off x="4809997" y="1700810"/>
              <a:ext cx="4104456" cy="211625"/>
            </a:xfrm>
            <a:prstGeom prst="rect">
              <a:avLst/>
            </a:prstGeom>
            <a:solidFill>
              <a:srgbClr val="D7E780"/>
            </a:solidFill>
            <a:ln w="3175" cap="flat" cmpd="sng" algn="ctr">
              <a:noFill/>
              <a:prstDash val="solid"/>
            </a:ln>
            <a:effectLst/>
          </p:spPr>
          <p:txBody>
            <a:bodyPr anchor="ctr"/>
            <a:lstStyle/>
            <a:p>
              <a:pPr algn="ctr">
                <a:lnSpc>
                  <a:spcPct val="120000"/>
                </a:lnSpc>
                <a:defRPr/>
              </a:pPr>
              <a:r>
                <a:rPr lang="en-US" altLang="zh-CN" b="1" kern="0" dirty="0">
                  <a:solidFill>
                    <a:srgbClr val="C00000"/>
                  </a:solidFill>
                  <a:latin typeface="微软雅黑" pitchFamily="34" charset="-122"/>
                  <a:ea typeface="微软雅黑" pitchFamily="34" charset="-122"/>
                </a:rPr>
                <a:t>KPO3 </a:t>
              </a:r>
              <a:r>
                <a:rPr lang="zh-CN" altLang="en-US" b="1" kern="0" dirty="0">
                  <a:solidFill>
                    <a:srgbClr val="C00000"/>
                  </a:solidFill>
                  <a:latin typeface="微软雅黑" pitchFamily="34" charset="-122"/>
                  <a:ea typeface="微软雅黑" pitchFamily="34" charset="-122"/>
                </a:rPr>
                <a:t>安全管理</a:t>
              </a:r>
            </a:p>
          </p:txBody>
        </p:sp>
        <p:sp>
          <p:nvSpPr>
            <p:cNvPr id="10" name="矩形 9">
              <a:extLst>
                <a:ext uri="{FF2B5EF4-FFF2-40B4-BE49-F238E27FC236}">
                  <a16:creationId xmlns:a16="http://schemas.microsoft.com/office/drawing/2014/main" id="{2899108F-0095-B230-481F-8E431DCA38FD}"/>
                </a:ext>
              </a:extLst>
            </p:cNvPr>
            <p:cNvSpPr/>
            <p:nvPr/>
          </p:nvSpPr>
          <p:spPr>
            <a:xfrm>
              <a:off x="4809997" y="1912434"/>
              <a:ext cx="4103687" cy="1301236"/>
            </a:xfrm>
            <a:prstGeom prst="rect">
              <a:avLst/>
            </a:prstGeom>
            <a:solidFill>
              <a:srgbClr val="B0D001"/>
            </a:solidFill>
            <a:ln w="3175" cap="flat" cmpd="sng" algn="ctr">
              <a:solidFill>
                <a:schemeClr val="bg1"/>
              </a:solidFill>
              <a:prstDash val="solid"/>
            </a:ln>
            <a:effectLst/>
          </p:spPr>
          <p:txBody>
            <a:bodyPr lIns="180000" tIns="180000" rIns="180000" anchor="t"/>
            <a:lstStyle/>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衡量标准：分为</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个测算等级。例：以</a:t>
              </a:r>
              <a:r>
                <a:rPr lang="en-US" altLang="zh-CN" sz="1000" kern="0" dirty="0">
                  <a:solidFill>
                    <a:srgbClr val="FFFFFF"/>
                  </a:solidFill>
                  <a:latin typeface="微软雅黑" pitchFamily="34" charset="-122"/>
                  <a:ea typeface="微软雅黑" pitchFamily="34" charset="-122"/>
                </a:rPr>
                <a:t>JB4</a:t>
              </a:r>
              <a:r>
                <a:rPr lang="zh-CN" altLang="en-US" sz="1000" kern="0" dirty="0">
                  <a:solidFill>
                    <a:srgbClr val="FFFFFF"/>
                  </a:solidFill>
                  <a:latin typeface="微软雅黑" pitchFamily="34" charset="-122"/>
                  <a:ea typeface="微软雅黑" pitchFamily="34" charset="-122"/>
                </a:rPr>
                <a:t>为例，如该项占比为</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，此项满分为</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分</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零事故发生，再按照绩效考核占比</a:t>
              </a:r>
              <a:r>
                <a:rPr lang="en-US" altLang="zh-CN" sz="1000" kern="0" dirty="0">
                  <a:solidFill>
                    <a:srgbClr val="FFFFFF"/>
                  </a:solidFill>
                  <a:latin typeface="微软雅黑" pitchFamily="34" charset="-122"/>
                  <a:ea typeface="微软雅黑" pitchFamily="34" charset="-122"/>
                </a:rPr>
                <a:t>30%</a:t>
              </a:r>
              <a:r>
                <a:rPr lang="zh-CN" altLang="en-US" sz="1000" kern="0" dirty="0">
                  <a:solidFill>
                    <a:srgbClr val="FFFFFF"/>
                  </a:solidFill>
                  <a:latin typeface="微软雅黑" pitchFamily="34" charset="-122"/>
                  <a:ea typeface="微软雅黑" pitchFamily="34" charset="-122"/>
                </a:rPr>
                <a:t>核算，该项最高分值等级应为</a:t>
              </a:r>
              <a:r>
                <a:rPr lang="en-US" altLang="zh-CN" sz="1000" kern="0" dirty="0">
                  <a:solidFill>
                    <a:srgbClr val="FFFFFF"/>
                  </a:solidFill>
                  <a:latin typeface="微软雅黑" pitchFamily="34" charset="-122"/>
                  <a:ea typeface="微软雅黑" pitchFamily="34" charset="-122"/>
                </a:rPr>
                <a:t>6.5</a:t>
              </a:r>
              <a:r>
                <a:rPr lang="zh-CN" altLang="en-US" sz="1000" kern="0" dirty="0">
                  <a:solidFill>
                    <a:srgbClr val="FFFFFF"/>
                  </a:solidFill>
                  <a:latin typeface="微软雅黑" pitchFamily="34" charset="-122"/>
                  <a:ea typeface="微软雅黑" pitchFamily="34" charset="-122"/>
                </a:rPr>
                <a:t>分</a:t>
              </a:r>
              <a:r>
                <a:rPr lang="en-US" altLang="zh-CN" sz="1000" kern="0" dirty="0">
                  <a:solidFill>
                    <a:srgbClr val="FFFFFF"/>
                  </a:solidFill>
                  <a:latin typeface="微软雅黑" pitchFamily="34" charset="-122"/>
                  <a:ea typeface="微软雅黑" pitchFamily="34" charset="-122"/>
                </a:rPr>
                <a:t>=5+(5*30%)</a:t>
              </a: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事故定义：以保安部出台的“事故定义核算标准”为依据</a:t>
              </a:r>
              <a:endParaRPr lang="en-US" altLang="zh-CN" sz="1000" kern="0" dirty="0">
                <a:solidFill>
                  <a:srgbClr val="FFFFFF"/>
                </a:solidFill>
                <a:latin typeface="微软雅黑" pitchFamily="34" charset="-122"/>
                <a:ea typeface="微软雅黑" pitchFamily="34" charset="-122"/>
              </a:endParaRP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一票否决：发生火灾（出现明火，无论规模）</a:t>
              </a:r>
              <a:endParaRPr lang="en-US" altLang="zh-CN" sz="1000" kern="0" dirty="0">
                <a:solidFill>
                  <a:srgbClr val="FFFFFF"/>
                </a:solidFill>
                <a:latin typeface="微软雅黑" pitchFamily="34" charset="-122"/>
                <a:ea typeface="微软雅黑" pitchFamily="34" charset="-122"/>
              </a:endParaRPr>
            </a:p>
          </p:txBody>
        </p:sp>
      </p:grpSp>
      <p:grpSp>
        <p:nvGrpSpPr>
          <p:cNvPr id="11" name="组合 19">
            <a:extLst>
              <a:ext uri="{FF2B5EF4-FFF2-40B4-BE49-F238E27FC236}">
                <a16:creationId xmlns:a16="http://schemas.microsoft.com/office/drawing/2014/main" id="{E3D71F20-E345-3D0B-B4FE-F5CAF460DABA}"/>
              </a:ext>
            </a:extLst>
          </p:cNvPr>
          <p:cNvGrpSpPr/>
          <p:nvPr/>
        </p:nvGrpSpPr>
        <p:grpSpPr>
          <a:xfrm>
            <a:off x="6319037" y="3804247"/>
            <a:ext cx="5079193" cy="2384890"/>
            <a:chOff x="302196" y="1732228"/>
            <a:chExt cx="4104456" cy="1424419"/>
          </a:xfrm>
        </p:grpSpPr>
        <p:sp>
          <p:nvSpPr>
            <p:cNvPr id="12" name="矩形 11">
              <a:extLst>
                <a:ext uri="{FF2B5EF4-FFF2-40B4-BE49-F238E27FC236}">
                  <a16:creationId xmlns:a16="http://schemas.microsoft.com/office/drawing/2014/main" id="{DEB7B5B9-638F-B6CC-B7EA-88052937DDAA}"/>
                </a:ext>
              </a:extLst>
            </p:cNvPr>
            <p:cNvSpPr/>
            <p:nvPr/>
          </p:nvSpPr>
          <p:spPr>
            <a:xfrm>
              <a:off x="302196" y="1732228"/>
              <a:ext cx="4104456" cy="199254"/>
            </a:xfrm>
            <a:prstGeom prst="rect">
              <a:avLst/>
            </a:prstGeom>
            <a:solidFill>
              <a:srgbClr val="99CBF2"/>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KPO4 </a:t>
              </a:r>
              <a:r>
                <a:rPr lang="zh-CN" altLang="en-US" b="1" kern="0" dirty="0">
                  <a:solidFill>
                    <a:schemeClr val="bg1"/>
                  </a:solidFill>
                  <a:latin typeface="微软雅黑" pitchFamily="34" charset="-122"/>
                  <a:ea typeface="微软雅黑" pitchFamily="34" charset="-122"/>
                </a:rPr>
                <a:t>品质管理</a:t>
              </a:r>
            </a:p>
          </p:txBody>
        </p:sp>
        <p:sp>
          <p:nvSpPr>
            <p:cNvPr id="13" name="矩形 12">
              <a:extLst>
                <a:ext uri="{FF2B5EF4-FFF2-40B4-BE49-F238E27FC236}">
                  <a16:creationId xmlns:a16="http://schemas.microsoft.com/office/drawing/2014/main" id="{82A69552-62B5-AB74-B230-421DCE0B82A1}"/>
                </a:ext>
              </a:extLst>
            </p:cNvPr>
            <p:cNvSpPr/>
            <p:nvPr/>
          </p:nvSpPr>
          <p:spPr>
            <a:xfrm>
              <a:off x="302196" y="1931482"/>
              <a:ext cx="4104456" cy="1225165"/>
            </a:xfrm>
            <a:prstGeom prst="rect">
              <a:avLst/>
            </a:prstGeom>
            <a:solidFill>
              <a:srgbClr val="3398E6"/>
            </a:solidFill>
            <a:ln w="3175" cap="flat" cmpd="sng" algn="ctr">
              <a:solidFill>
                <a:schemeClr val="bg1"/>
              </a:solidFill>
              <a:prstDash val="solid"/>
            </a:ln>
            <a:effectLst/>
          </p:spPr>
          <p:txBody>
            <a:bodyPr lIns="180000" tIns="180000" rIns="180000" anchor="t"/>
            <a:lstStyle/>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衡量定义：</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携程</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美团</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飞猪的总分数</a:t>
              </a:r>
              <a:r>
                <a:rPr lang="en-US" altLang="zh-CN" sz="1000" kern="0" dirty="0">
                  <a:solidFill>
                    <a:srgbClr val="FFFFFF"/>
                  </a:solidFill>
                  <a:latin typeface="微软雅黑" pitchFamily="34" charset="-122"/>
                  <a:ea typeface="微软雅黑" pitchFamily="34" charset="-122"/>
                </a:rPr>
                <a:t>)/3=</a:t>
              </a:r>
              <a:r>
                <a:rPr lang="zh-CN" altLang="en-US" sz="1000" kern="0" dirty="0">
                  <a:solidFill>
                    <a:srgbClr val="FFFFFF"/>
                  </a:solidFill>
                  <a:latin typeface="微软雅黑" pitchFamily="34" charset="-122"/>
                  <a:ea typeface="微软雅黑" pitchFamily="34" charset="-122"/>
                </a:rPr>
                <a:t>品质管理总分</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衡量标准：品质管理总分满分</a:t>
              </a:r>
              <a:r>
                <a:rPr lang="en-US" altLang="zh-CN" sz="1000" kern="0" dirty="0">
                  <a:solidFill>
                    <a:srgbClr val="FFFFFF"/>
                  </a:solidFill>
                  <a:latin typeface="微软雅黑" pitchFamily="34" charset="-122"/>
                  <a:ea typeface="微软雅黑" pitchFamily="34" charset="-122"/>
                </a:rPr>
                <a:t>=4.75</a:t>
              </a:r>
              <a:r>
                <a:rPr lang="zh-CN" altLang="en-US" sz="1000" kern="0" dirty="0">
                  <a:solidFill>
                    <a:srgbClr val="FFFFFF"/>
                  </a:solidFill>
                  <a:latin typeface="微软雅黑" pitchFamily="34" charset="-122"/>
                  <a:ea typeface="微软雅黑" pitchFamily="34" charset="-122"/>
                </a:rPr>
                <a:t>分</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周期数据：月度</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季度</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年度数据以每月</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每季度</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每年度的第一天数据截图为准（前厅部需每月第一天将</a:t>
              </a:r>
              <a:r>
                <a:rPr lang="en-US" altLang="zh-CN" sz="1000" kern="0" dirty="0">
                  <a:solidFill>
                    <a:srgbClr val="FFFFFF"/>
                  </a:solidFill>
                  <a:latin typeface="微软雅黑" pitchFamily="34" charset="-122"/>
                  <a:ea typeface="微软雅黑" pitchFamily="34" charset="-122"/>
                </a:rPr>
                <a:t>3</a:t>
              </a:r>
              <a:r>
                <a:rPr lang="zh-CN" altLang="en-US" sz="1000" kern="0" dirty="0">
                  <a:solidFill>
                    <a:srgbClr val="FFFFFF"/>
                  </a:solidFill>
                  <a:latin typeface="微软雅黑" pitchFamily="34" charset="-122"/>
                  <a:ea typeface="微软雅黑" pitchFamily="34" charset="-122"/>
                </a:rPr>
                <a:t>大平台分数截图分享给</a:t>
              </a:r>
              <a:r>
                <a:rPr lang="en-US" altLang="zh-CN" sz="1000" kern="0" dirty="0">
                  <a:solidFill>
                    <a:srgbClr val="FFFFFF"/>
                  </a:solidFill>
                  <a:latin typeface="微软雅黑" pitchFamily="34" charset="-122"/>
                  <a:ea typeface="微软雅黑" pitchFamily="34" charset="-122"/>
                </a:rPr>
                <a:t>HR</a:t>
              </a:r>
              <a:r>
                <a:rPr lang="zh-CN" altLang="en-US" sz="1000" kern="0" dirty="0">
                  <a:solidFill>
                    <a:srgbClr val="FFFFFF"/>
                  </a:solidFill>
                  <a:latin typeface="微软雅黑" pitchFamily="34" charset="-122"/>
                  <a:ea typeface="微软雅黑" pitchFamily="34" charset="-122"/>
                </a:rPr>
                <a:t>，由</a:t>
              </a:r>
              <a:r>
                <a:rPr lang="en-US" altLang="zh-CN" sz="1000" kern="0" dirty="0">
                  <a:solidFill>
                    <a:srgbClr val="FFFFFF"/>
                  </a:solidFill>
                  <a:latin typeface="微软雅黑" pitchFamily="34" charset="-122"/>
                  <a:ea typeface="微软雅黑" pitchFamily="34" charset="-122"/>
                </a:rPr>
                <a:t>HR</a:t>
              </a:r>
              <a:r>
                <a:rPr lang="zh-CN" altLang="en-US" sz="1000" kern="0" dirty="0">
                  <a:solidFill>
                    <a:srgbClr val="FFFFFF"/>
                  </a:solidFill>
                  <a:latin typeface="微软雅黑" pitchFamily="34" charset="-122"/>
                  <a:ea typeface="微软雅黑" pitchFamily="34" charset="-122"/>
                </a:rPr>
                <a:t>进行“品质管理总分核算”）</a:t>
              </a:r>
              <a:endParaRPr lang="en-US" altLang="zh-CN" sz="1200" kern="0" dirty="0">
                <a:solidFill>
                  <a:srgbClr val="FFFFFF"/>
                </a:solidFill>
                <a:latin typeface="微软雅黑" pitchFamily="34" charset="-122"/>
                <a:ea typeface="微软雅黑" pitchFamily="34" charset="-122"/>
              </a:endParaRPr>
            </a:p>
          </p:txBody>
        </p:sp>
      </p:grpSp>
      <p:pic>
        <p:nvPicPr>
          <p:cNvPr id="2" name="图片 1">
            <a:extLst>
              <a:ext uri="{FF2B5EF4-FFF2-40B4-BE49-F238E27FC236}">
                <a16:creationId xmlns:a16="http://schemas.microsoft.com/office/drawing/2014/main" id="{974374E0-3D03-0E92-F8F9-C5D50B499A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Tree>
    <p:extLst>
      <p:ext uri="{BB962C8B-B14F-4D97-AF65-F5344CB8AC3E}">
        <p14:creationId xmlns:p14="http://schemas.microsoft.com/office/powerpoint/2010/main" val="209864065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1+#ppt_w/2"/>
                                          </p:val>
                                        </p:tav>
                                        <p:tav tm="100000">
                                          <p:val>
                                            <p:strVal val="#ppt_x"/>
                                          </p:val>
                                        </p:tav>
                                      </p:tavLst>
                                    </p:anim>
                                    <p:anim calcmode="lin" valueType="num">
                                      <p:cBhvr additive="base">
                                        <p:cTn id="12" dur="75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2" presetClass="entr" presetSubtype="8" decel="10000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0-#ppt_w/2"/>
                                          </p:val>
                                        </p:tav>
                                        <p:tav tm="100000">
                                          <p:val>
                                            <p:strVal val="#ppt_x"/>
                                          </p:val>
                                        </p:tav>
                                      </p:tavLst>
                                    </p:anim>
                                    <p:anim calcmode="lin" valueType="num">
                                      <p:cBhvr additive="base">
                                        <p:cTn id="21"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7B2D0-E6AE-84AF-3F55-65D0BACB4454}"/>
            </a:ext>
          </a:extLst>
        </p:cNvPr>
        <p:cNvGrpSpPr/>
        <p:nvPr/>
      </p:nvGrpSpPr>
      <p:grpSpPr>
        <a:xfrm>
          <a:off x="0" y="0"/>
          <a:ext cx="0" cy="0"/>
          <a:chOff x="0" y="0"/>
          <a:chExt cx="0" cy="0"/>
        </a:xfrm>
      </p:grpSpPr>
      <p:sp>
        <p:nvSpPr>
          <p:cNvPr id="57" name="矩形 56">
            <a:extLst>
              <a:ext uri="{FF2B5EF4-FFF2-40B4-BE49-F238E27FC236}">
                <a16:creationId xmlns:a16="http://schemas.microsoft.com/office/drawing/2014/main" id="{78AA1C44-7003-3CA3-F084-3CEAE3E53105}"/>
              </a:ext>
            </a:extLst>
          </p:cNvPr>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15B09AC9-FF54-1D36-C929-1DABEEA559D2}"/>
              </a:ext>
            </a:extLst>
          </p:cNvPr>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40FCC46-03CE-E5EC-12A9-E0EE605E7BA9}"/>
              </a:ext>
            </a:extLst>
          </p:cNvPr>
          <p:cNvSpPr txBox="1"/>
          <p:nvPr/>
        </p:nvSpPr>
        <p:spPr>
          <a:xfrm>
            <a:off x="1600119" y="229538"/>
            <a:ext cx="5750292"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部门专项考核指标 </a:t>
            </a:r>
            <a:r>
              <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JB2-10</a:t>
            </a:r>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 </a:t>
            </a:r>
          </a:p>
        </p:txBody>
      </p:sp>
      <p:grpSp>
        <p:nvGrpSpPr>
          <p:cNvPr id="22" name="组合 19">
            <a:extLst>
              <a:ext uri="{FF2B5EF4-FFF2-40B4-BE49-F238E27FC236}">
                <a16:creationId xmlns:a16="http://schemas.microsoft.com/office/drawing/2014/main" id="{6F7E7310-34EE-7FF8-3300-AC81A1FBAEDA}"/>
              </a:ext>
            </a:extLst>
          </p:cNvPr>
          <p:cNvGrpSpPr/>
          <p:nvPr/>
        </p:nvGrpSpPr>
        <p:grpSpPr>
          <a:xfrm>
            <a:off x="793771" y="1019579"/>
            <a:ext cx="5079193" cy="2384890"/>
            <a:chOff x="302196" y="1732228"/>
            <a:chExt cx="4104456" cy="1424419"/>
          </a:xfrm>
        </p:grpSpPr>
        <p:sp>
          <p:nvSpPr>
            <p:cNvPr id="23" name="矩形 22">
              <a:extLst>
                <a:ext uri="{FF2B5EF4-FFF2-40B4-BE49-F238E27FC236}">
                  <a16:creationId xmlns:a16="http://schemas.microsoft.com/office/drawing/2014/main" id="{1683B22E-303C-76A7-E5E7-3FE7502FB2D1}"/>
                </a:ext>
              </a:extLst>
            </p:cNvPr>
            <p:cNvSpPr/>
            <p:nvPr/>
          </p:nvSpPr>
          <p:spPr>
            <a:xfrm>
              <a:off x="302196" y="1732228"/>
              <a:ext cx="4104456" cy="199254"/>
            </a:xfrm>
            <a:prstGeom prst="rect">
              <a:avLst/>
            </a:prstGeom>
            <a:solidFill>
              <a:srgbClr val="99CBF2"/>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KPO5 </a:t>
              </a:r>
              <a:r>
                <a:rPr lang="zh-CN" altLang="en-US" b="1" kern="0" dirty="0">
                  <a:solidFill>
                    <a:schemeClr val="bg1"/>
                  </a:solidFill>
                  <a:latin typeface="微软雅黑" pitchFamily="34" charset="-122"/>
                  <a:ea typeface="微软雅黑" pitchFamily="34" charset="-122"/>
                </a:rPr>
                <a:t>房</a:t>
              </a:r>
              <a:r>
                <a:rPr lang="en-US" altLang="zh-CN" b="1" kern="0" dirty="0">
                  <a:solidFill>
                    <a:schemeClr val="bg1"/>
                  </a:solidFill>
                  <a:latin typeface="微软雅黑" pitchFamily="34" charset="-122"/>
                  <a:ea typeface="微软雅黑" pitchFamily="34" charset="-122"/>
                </a:rPr>
                <a:t>+</a:t>
              </a:r>
              <a:r>
                <a:rPr lang="zh-CN" altLang="en-US" b="1" kern="0" dirty="0">
                  <a:solidFill>
                    <a:schemeClr val="bg1"/>
                  </a:solidFill>
                  <a:latin typeface="微软雅黑" pitchFamily="34" charset="-122"/>
                  <a:ea typeface="微软雅黑" pitchFamily="34" charset="-122"/>
                </a:rPr>
                <a:t>宴会收入管理</a:t>
              </a:r>
            </a:p>
          </p:txBody>
        </p:sp>
        <p:sp>
          <p:nvSpPr>
            <p:cNvPr id="24" name="矩形 23">
              <a:extLst>
                <a:ext uri="{FF2B5EF4-FFF2-40B4-BE49-F238E27FC236}">
                  <a16:creationId xmlns:a16="http://schemas.microsoft.com/office/drawing/2014/main" id="{96BD27BF-395A-2661-FE64-90DD9842D993}"/>
                </a:ext>
              </a:extLst>
            </p:cNvPr>
            <p:cNvSpPr/>
            <p:nvPr/>
          </p:nvSpPr>
          <p:spPr>
            <a:xfrm>
              <a:off x="302196" y="1931482"/>
              <a:ext cx="4104456" cy="1225165"/>
            </a:xfrm>
            <a:prstGeom prst="rect">
              <a:avLst/>
            </a:prstGeom>
            <a:solidFill>
              <a:srgbClr val="3398E6"/>
            </a:solidFill>
            <a:ln w="3175" cap="flat" cmpd="sng" algn="ctr">
              <a:solidFill>
                <a:schemeClr val="bg1"/>
              </a:solidFill>
              <a:prstDash val="solid"/>
            </a:ln>
            <a:effectLst/>
          </p:spPr>
          <p:txBody>
            <a:bodyPr lIns="180000" tIns="180000" rIns="180000" anchor="t"/>
            <a:lstStyle/>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月度：上月实际房</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宴会收入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100%/MTH. </a:t>
              </a:r>
              <a:r>
                <a:rPr lang="zh-CN" altLang="en-US" sz="1000" kern="0" dirty="0">
                  <a:solidFill>
                    <a:srgbClr val="FFFFFF"/>
                  </a:solidFill>
                  <a:latin typeface="微软雅黑" pitchFamily="34" charset="-122"/>
                  <a:ea typeface="微软雅黑" pitchFamily="34" charset="-122"/>
                </a:rPr>
                <a:t>），以人力资源部公示发出的“月度指标完成指引板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季度：上月实际房</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宴会收入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 （公式：</a:t>
              </a:r>
              <a:r>
                <a:rPr lang="en-US" altLang="zh-CN" sz="1000" kern="0" dirty="0">
                  <a:solidFill>
                    <a:srgbClr val="FFFFFF"/>
                  </a:solidFill>
                  <a:latin typeface="微软雅黑" pitchFamily="34" charset="-122"/>
                  <a:ea typeface="微软雅黑" pitchFamily="34" charset="-122"/>
                </a:rPr>
                <a:t>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100%/QUA.</a:t>
              </a:r>
              <a:r>
                <a:rPr lang="zh-CN" altLang="en-US" sz="1000" kern="0" dirty="0">
                  <a:solidFill>
                    <a:srgbClr val="FFFFFF"/>
                  </a:solidFill>
                  <a:latin typeface="微软雅黑" pitchFamily="34" charset="-122"/>
                  <a:ea typeface="微软雅黑" pitchFamily="34" charset="-122"/>
                </a:rPr>
                <a:t>），以人力资源部公示发出的“季度指标完成指引板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年度：上月实际房</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宴会收入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 （公式：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 ANL.</a:t>
              </a:r>
              <a:r>
                <a:rPr lang="zh-CN" altLang="en-US" sz="1000" kern="0" dirty="0">
                  <a:solidFill>
                    <a:srgbClr val="FFFFFF"/>
                  </a:solidFill>
                  <a:latin typeface="微软雅黑" pitchFamily="34" charset="-122"/>
                  <a:ea typeface="微软雅黑" pitchFamily="34" charset="-122"/>
                </a:rPr>
                <a:t>），以人力资源部公示发出的“年度指标完成指引板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ct val="150000"/>
                </a:lnSpc>
                <a:spcBef>
                  <a:spcPts val="1200"/>
                </a:spcBef>
                <a:buFont typeface="Arial" panose="020B0604020202020204" pitchFamily="34" charset="0"/>
                <a:buChar char="•"/>
                <a:defRPr/>
              </a:pPr>
              <a:endParaRPr lang="en-US" altLang="zh-CN" sz="1200" kern="0" dirty="0">
                <a:solidFill>
                  <a:srgbClr val="FFFFFF"/>
                </a:solidFill>
                <a:latin typeface="微软雅黑" pitchFamily="34" charset="-122"/>
                <a:ea typeface="微软雅黑" pitchFamily="34" charset="-122"/>
              </a:endParaRPr>
            </a:p>
            <a:p>
              <a:pPr marL="285750" indent="-285750">
                <a:lnSpc>
                  <a:spcPct val="150000"/>
                </a:lnSpc>
                <a:spcBef>
                  <a:spcPts val="1200"/>
                </a:spcBef>
                <a:buFont typeface="Arial" panose="020B0604020202020204" pitchFamily="34" charset="0"/>
                <a:buChar char="•"/>
                <a:defRPr/>
              </a:pPr>
              <a:endParaRPr lang="zh-CN" altLang="en-US" sz="1600" kern="0" dirty="0">
                <a:solidFill>
                  <a:srgbClr val="FFFFFF"/>
                </a:solidFill>
                <a:latin typeface="微软雅黑" pitchFamily="34" charset="-122"/>
                <a:ea typeface="微软雅黑" pitchFamily="34" charset="-122"/>
              </a:endParaRPr>
            </a:p>
          </p:txBody>
        </p:sp>
      </p:grpSp>
      <p:grpSp>
        <p:nvGrpSpPr>
          <p:cNvPr id="25" name="组合 22">
            <a:extLst>
              <a:ext uri="{FF2B5EF4-FFF2-40B4-BE49-F238E27FC236}">
                <a16:creationId xmlns:a16="http://schemas.microsoft.com/office/drawing/2014/main" id="{2139750C-FD1B-5010-101C-ADBCD250D123}"/>
              </a:ext>
            </a:extLst>
          </p:cNvPr>
          <p:cNvGrpSpPr/>
          <p:nvPr/>
        </p:nvGrpSpPr>
        <p:grpSpPr>
          <a:xfrm>
            <a:off x="6317460" y="1019579"/>
            <a:ext cx="5079193" cy="2384887"/>
            <a:chOff x="4809997" y="1700810"/>
            <a:chExt cx="4104456" cy="1512860"/>
          </a:xfrm>
        </p:grpSpPr>
        <p:sp>
          <p:nvSpPr>
            <p:cNvPr id="26" name="矩形 25">
              <a:extLst>
                <a:ext uri="{FF2B5EF4-FFF2-40B4-BE49-F238E27FC236}">
                  <a16:creationId xmlns:a16="http://schemas.microsoft.com/office/drawing/2014/main" id="{1DC8DEAD-D5B7-AB68-D5C2-491FBB3320AB}"/>
                </a:ext>
              </a:extLst>
            </p:cNvPr>
            <p:cNvSpPr/>
            <p:nvPr/>
          </p:nvSpPr>
          <p:spPr>
            <a:xfrm>
              <a:off x="4809997" y="1700810"/>
              <a:ext cx="4104456" cy="211625"/>
            </a:xfrm>
            <a:prstGeom prst="rect">
              <a:avLst/>
            </a:prstGeom>
            <a:solidFill>
              <a:srgbClr val="D7E780"/>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KPO5 </a:t>
              </a:r>
              <a:r>
                <a:rPr lang="zh-CN" altLang="en-US" b="1" kern="0" dirty="0">
                  <a:solidFill>
                    <a:schemeClr val="bg1"/>
                  </a:solidFill>
                  <a:latin typeface="微软雅黑" pitchFamily="34" charset="-122"/>
                  <a:ea typeface="微软雅黑" pitchFamily="34" charset="-122"/>
                </a:rPr>
                <a:t>餐饮收入管理（除宴会）</a:t>
              </a:r>
              <a:r>
                <a:rPr lang="en-US" altLang="zh-CN" b="1" kern="0" dirty="0">
                  <a:solidFill>
                    <a:schemeClr val="bg1"/>
                  </a:solidFill>
                  <a:latin typeface="微软雅黑" pitchFamily="34" charset="-122"/>
                  <a:ea typeface="微软雅黑" pitchFamily="34" charset="-122"/>
                </a:rPr>
                <a:t> </a:t>
              </a:r>
              <a:endParaRPr lang="zh-CN" altLang="en-US" b="1" kern="0" dirty="0">
                <a:solidFill>
                  <a:schemeClr val="bg1"/>
                </a:solidFill>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id="{FCB0E1C0-E189-062E-10F5-86939A61FBBA}"/>
                </a:ext>
              </a:extLst>
            </p:cNvPr>
            <p:cNvSpPr/>
            <p:nvPr/>
          </p:nvSpPr>
          <p:spPr>
            <a:xfrm>
              <a:off x="4809997" y="1912434"/>
              <a:ext cx="4103687" cy="1301236"/>
            </a:xfrm>
            <a:prstGeom prst="rect">
              <a:avLst/>
            </a:prstGeom>
            <a:solidFill>
              <a:srgbClr val="B0D001"/>
            </a:solidFill>
            <a:ln w="3175" cap="flat" cmpd="sng" algn="ctr">
              <a:solidFill>
                <a:schemeClr val="bg1"/>
              </a:solidFill>
              <a:prstDash val="solid"/>
            </a:ln>
            <a:effectLst/>
          </p:spPr>
          <p:txBody>
            <a:bodyPr lIns="180000" tIns="180000" rIns="180000" anchor="t"/>
            <a:lstStyle/>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月度：上月实际餐饮收入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100%/MTH. </a:t>
              </a:r>
              <a:r>
                <a:rPr lang="zh-CN" altLang="en-US" sz="1000" kern="0" dirty="0">
                  <a:solidFill>
                    <a:srgbClr val="FFFFFF"/>
                  </a:solidFill>
                  <a:latin typeface="微软雅黑" pitchFamily="34" charset="-122"/>
                  <a:ea typeface="微软雅黑" pitchFamily="34" charset="-122"/>
                </a:rPr>
                <a:t>），以人力资源部公示发出的“月度指标完成指引板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季度：上月实际餐饮收入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 （公式：</a:t>
              </a:r>
              <a:r>
                <a:rPr lang="en-US" altLang="zh-CN" sz="1000" kern="0" dirty="0">
                  <a:solidFill>
                    <a:srgbClr val="FFFFFF"/>
                  </a:solidFill>
                  <a:latin typeface="微软雅黑" pitchFamily="34" charset="-122"/>
                  <a:ea typeface="微软雅黑" pitchFamily="34" charset="-122"/>
                </a:rPr>
                <a:t>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100%/QUA.</a:t>
              </a:r>
              <a:r>
                <a:rPr lang="zh-CN" altLang="en-US" sz="1000" kern="0" dirty="0">
                  <a:solidFill>
                    <a:srgbClr val="FFFFFF"/>
                  </a:solidFill>
                  <a:latin typeface="微软雅黑" pitchFamily="34" charset="-122"/>
                  <a:ea typeface="微软雅黑" pitchFamily="34" charset="-122"/>
                </a:rPr>
                <a:t>），以人力资源部公示发出的“季度指标完成指引板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a:p>
              <a:pPr marL="285750" indent="-285750">
                <a:lnSpc>
                  <a:spcPts val="13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年度：上月实际餐饮收入</a:t>
              </a:r>
              <a:r>
                <a:rPr lang="en-US" altLang="zh-CN" sz="1000" kern="0" dirty="0">
                  <a:solidFill>
                    <a:srgbClr val="FFFFFF"/>
                  </a:solidFill>
                  <a:latin typeface="微软雅黑" pitchFamily="34" charset="-122"/>
                  <a:ea typeface="微软雅黑" pitchFamily="34" charset="-122"/>
                </a:rPr>
                <a:t>VS</a:t>
              </a:r>
              <a:r>
                <a:rPr lang="zh-CN" altLang="en-US" sz="1000" kern="0" dirty="0">
                  <a:solidFill>
                    <a:srgbClr val="FFFFFF"/>
                  </a:solidFill>
                  <a:latin typeface="微软雅黑" pitchFamily="34" charset="-122"/>
                  <a:ea typeface="微软雅黑" pitchFamily="34" charset="-122"/>
                </a:rPr>
                <a:t>预算收入的“完成率</a:t>
              </a:r>
              <a:r>
                <a:rPr lang="en-US" altLang="zh-CN" sz="1000" kern="0" dirty="0">
                  <a:solidFill>
                    <a:srgbClr val="FFFFFF"/>
                  </a:solidFill>
                  <a:latin typeface="微软雅黑" pitchFamily="34" charset="-122"/>
                  <a:ea typeface="微软雅黑" pitchFamily="34" charset="-122"/>
                </a:rPr>
                <a:t>%</a:t>
              </a:r>
              <a:r>
                <a:rPr lang="zh-CN" altLang="en-US" sz="1000" kern="0" dirty="0">
                  <a:solidFill>
                    <a:srgbClr val="FFFFFF"/>
                  </a:solidFill>
                  <a:latin typeface="微软雅黑" pitchFamily="34" charset="-122"/>
                  <a:ea typeface="微软雅黑" pitchFamily="34" charset="-122"/>
                </a:rPr>
                <a:t>” （公式：</a:t>
              </a:r>
              <a:r>
                <a:rPr lang="en-US" altLang="zh-CN" sz="1000" kern="0" dirty="0">
                  <a:solidFill>
                    <a:srgbClr val="FFFFFF"/>
                  </a:solidFill>
                  <a:latin typeface="微软雅黑" pitchFamily="34" charset="-122"/>
                  <a:ea typeface="微软雅黑" pitchFamily="34" charset="-122"/>
                </a:rPr>
                <a:t> Actual Rev./Budget Rev.</a:t>
              </a:r>
              <a:r>
                <a:rPr lang="zh-CN" altLang="en-US" sz="1000" kern="0" dirty="0">
                  <a:solidFill>
                    <a:srgbClr val="FFFFFF"/>
                  </a:solidFill>
                  <a:latin typeface="微软雅黑" pitchFamily="34" charset="-122"/>
                  <a:ea typeface="微软雅黑" pitchFamily="34" charset="-122"/>
                </a:rPr>
                <a:t>*</a:t>
              </a:r>
              <a:r>
                <a:rPr lang="en-US" altLang="zh-CN" sz="1000" kern="0" dirty="0">
                  <a:solidFill>
                    <a:srgbClr val="FFFFFF"/>
                  </a:solidFill>
                  <a:latin typeface="微软雅黑" pitchFamily="34" charset="-122"/>
                  <a:ea typeface="微软雅黑" pitchFamily="34" charset="-122"/>
                </a:rPr>
                <a:t>100%/ ANL.</a:t>
              </a:r>
              <a:r>
                <a:rPr lang="zh-CN" altLang="en-US" sz="1000" kern="0" dirty="0">
                  <a:solidFill>
                    <a:srgbClr val="FFFFFF"/>
                  </a:solidFill>
                  <a:latin typeface="微软雅黑" pitchFamily="34" charset="-122"/>
                  <a:ea typeface="微软雅黑" pitchFamily="34" charset="-122"/>
                </a:rPr>
                <a:t>），以人力资源部公示发出的“年度指标完成指引板</a:t>
              </a:r>
              <a:r>
                <a:rPr lang="en-US" altLang="zh-CN" sz="1000" kern="0" dirty="0">
                  <a:solidFill>
                    <a:srgbClr val="FFFFFF"/>
                  </a:solidFill>
                  <a:latin typeface="微软雅黑" pitchFamily="34" charset="-122"/>
                  <a:ea typeface="微软雅黑" pitchFamily="34" charset="-122"/>
                </a:rPr>
                <a:t>Dashboard</a:t>
              </a:r>
              <a:r>
                <a:rPr lang="zh-CN" altLang="en-US" sz="1000" kern="0" dirty="0">
                  <a:solidFill>
                    <a:srgbClr val="FFFFFF"/>
                  </a:solidFill>
                  <a:latin typeface="微软雅黑" pitchFamily="34" charset="-122"/>
                  <a:ea typeface="微软雅黑" pitchFamily="34" charset="-122"/>
                </a:rPr>
                <a:t>”数据为主要参考。</a:t>
              </a:r>
              <a:endParaRPr lang="en-US" altLang="zh-CN" sz="1000" kern="0" dirty="0">
                <a:solidFill>
                  <a:srgbClr val="FFFFFF"/>
                </a:solidFill>
                <a:latin typeface="微软雅黑" pitchFamily="34" charset="-122"/>
                <a:ea typeface="微软雅黑" pitchFamily="34" charset="-122"/>
              </a:endParaRPr>
            </a:p>
          </p:txBody>
        </p:sp>
      </p:grpSp>
      <p:grpSp>
        <p:nvGrpSpPr>
          <p:cNvPr id="32" name="组合 31">
            <a:extLst>
              <a:ext uri="{FF2B5EF4-FFF2-40B4-BE49-F238E27FC236}">
                <a16:creationId xmlns:a16="http://schemas.microsoft.com/office/drawing/2014/main" id="{FC2CC6A1-0677-EDC1-7836-A80A27B675E2}"/>
              </a:ext>
            </a:extLst>
          </p:cNvPr>
          <p:cNvGrpSpPr/>
          <p:nvPr/>
        </p:nvGrpSpPr>
        <p:grpSpPr>
          <a:xfrm>
            <a:off x="443976" y="137624"/>
            <a:ext cx="935513" cy="760615"/>
            <a:chOff x="377787" y="229537"/>
            <a:chExt cx="1912308" cy="1554794"/>
          </a:xfrm>
        </p:grpSpPr>
        <p:sp>
          <p:nvSpPr>
            <p:cNvPr id="33" name="椭圆 32">
              <a:extLst>
                <a:ext uri="{FF2B5EF4-FFF2-40B4-BE49-F238E27FC236}">
                  <a16:creationId xmlns:a16="http://schemas.microsoft.com/office/drawing/2014/main" id="{9F01F4A0-732B-30B2-A70E-AB214F04FD64}"/>
                </a:ext>
              </a:extLst>
            </p:cNvPr>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C5EC566-FB6B-64EA-07B1-23E74B8DB1DC}"/>
                </a:ext>
              </a:extLst>
            </p:cNvPr>
            <p:cNvSpPr/>
            <p:nvPr/>
          </p:nvSpPr>
          <p:spPr>
            <a:xfrm>
              <a:off x="1092815" y="587051"/>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22">
            <a:extLst>
              <a:ext uri="{FF2B5EF4-FFF2-40B4-BE49-F238E27FC236}">
                <a16:creationId xmlns:a16="http://schemas.microsoft.com/office/drawing/2014/main" id="{9361CBC2-38F8-169C-2929-34A367D3BCF3}"/>
              </a:ext>
            </a:extLst>
          </p:cNvPr>
          <p:cNvGrpSpPr/>
          <p:nvPr/>
        </p:nvGrpSpPr>
        <p:grpSpPr>
          <a:xfrm>
            <a:off x="795347" y="3604222"/>
            <a:ext cx="3336385" cy="2941256"/>
            <a:chOff x="4809997" y="1700810"/>
            <a:chExt cx="4104456" cy="1512860"/>
          </a:xfrm>
        </p:grpSpPr>
        <p:sp>
          <p:nvSpPr>
            <p:cNvPr id="9" name="矩形 8">
              <a:extLst>
                <a:ext uri="{FF2B5EF4-FFF2-40B4-BE49-F238E27FC236}">
                  <a16:creationId xmlns:a16="http://schemas.microsoft.com/office/drawing/2014/main" id="{54210D0F-A8D1-5C7D-FED9-D1E0BCE1F537}"/>
                </a:ext>
              </a:extLst>
            </p:cNvPr>
            <p:cNvSpPr/>
            <p:nvPr/>
          </p:nvSpPr>
          <p:spPr>
            <a:xfrm>
              <a:off x="4809997" y="1700810"/>
              <a:ext cx="4104456" cy="211625"/>
            </a:xfrm>
            <a:prstGeom prst="rect">
              <a:avLst/>
            </a:prstGeom>
            <a:solidFill>
              <a:srgbClr val="D7E780"/>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KPO6 </a:t>
              </a:r>
              <a:r>
                <a:rPr lang="zh-CN" altLang="en-US" b="1" kern="0" dirty="0">
                  <a:solidFill>
                    <a:schemeClr val="bg1"/>
                  </a:solidFill>
                  <a:latin typeface="微软雅黑" pitchFamily="34" charset="-122"/>
                  <a:ea typeface="微软雅黑" pitchFamily="34" charset="-122"/>
                </a:rPr>
                <a:t>成本管理</a:t>
              </a:r>
            </a:p>
          </p:txBody>
        </p:sp>
        <p:sp>
          <p:nvSpPr>
            <p:cNvPr id="10" name="矩形 9">
              <a:extLst>
                <a:ext uri="{FF2B5EF4-FFF2-40B4-BE49-F238E27FC236}">
                  <a16:creationId xmlns:a16="http://schemas.microsoft.com/office/drawing/2014/main" id="{6DA968C9-42B4-A41E-08C6-B9113E5E2276}"/>
                </a:ext>
              </a:extLst>
            </p:cNvPr>
            <p:cNvSpPr/>
            <p:nvPr/>
          </p:nvSpPr>
          <p:spPr>
            <a:xfrm>
              <a:off x="4809997" y="1912434"/>
              <a:ext cx="4103687" cy="1301236"/>
            </a:xfrm>
            <a:prstGeom prst="rect">
              <a:avLst/>
            </a:prstGeom>
            <a:solidFill>
              <a:srgbClr val="B0D001"/>
            </a:solidFill>
            <a:ln w="3175" cap="flat" cmpd="sng" algn="ctr">
              <a:solidFill>
                <a:schemeClr val="bg1"/>
              </a:solidFill>
              <a:prstDash val="solid"/>
            </a:ln>
            <a:effectLst/>
          </p:spPr>
          <p:txBody>
            <a:bodyPr lIns="180000" tIns="180000" rIns="180000" anchor="t"/>
            <a:lstStyle/>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财务总监：酒店综合成本占比、财务部人力成本费用占比、财务部运营费用占比</a:t>
              </a:r>
              <a:endParaRPr lang="en-US" altLang="zh-CN" sz="1000" kern="0" dirty="0">
                <a:solidFill>
                  <a:srgbClr val="FFFFFF"/>
                </a:solidFill>
                <a:latin typeface="微软雅黑" pitchFamily="34" charset="-122"/>
                <a:ea typeface="微软雅黑" pitchFamily="34" charset="-122"/>
              </a:endParaRP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人力总监：人力资源部人力成本费用占比、运营费用占比、酒店总人力成本占比</a:t>
              </a:r>
              <a:endParaRPr lang="en-US" altLang="zh-CN" sz="1000" kern="0" dirty="0">
                <a:solidFill>
                  <a:srgbClr val="FFFFFF"/>
                </a:solidFill>
                <a:latin typeface="微软雅黑" pitchFamily="34" charset="-122"/>
                <a:ea typeface="微软雅黑" pitchFamily="34" charset="-122"/>
              </a:endParaRP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运营总监：房务部人力成本费用占比、餐饮部人力成本费用占比、房务部运营费用占比、餐饮部运营费用占比、综合食品成本率、单房成本</a:t>
              </a:r>
              <a:endParaRPr lang="en-US" altLang="zh-CN" sz="1000" kern="0" dirty="0">
                <a:solidFill>
                  <a:srgbClr val="FFFFFF"/>
                </a:solidFill>
                <a:latin typeface="微软雅黑" pitchFamily="34" charset="-122"/>
                <a:ea typeface="微软雅黑" pitchFamily="34" charset="-122"/>
              </a:endParaRP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市场销售总监：市场销售部人力成本费用占比、客房运营成本费用占比、综合食品成本率、宴会运营费用占比</a:t>
              </a:r>
              <a:endParaRPr lang="en-US" altLang="zh-CN" sz="1000" kern="0" dirty="0">
                <a:solidFill>
                  <a:srgbClr val="FFFFFF"/>
                </a:solidFill>
                <a:latin typeface="微软雅黑" pitchFamily="34" charset="-122"/>
                <a:ea typeface="微软雅黑" pitchFamily="34" charset="-122"/>
              </a:endParaRPr>
            </a:p>
            <a:p>
              <a:pPr marL="171450" indent="-171450">
                <a:lnSpc>
                  <a:spcPts val="1100"/>
                </a:lnSpc>
                <a:spcBef>
                  <a:spcPts val="1200"/>
                </a:spcBef>
                <a:buFont typeface="Arial" panose="020B0604020202020204" pitchFamily="34" charset="0"/>
                <a:buChar char="•"/>
                <a:defRPr/>
              </a:pPr>
              <a:endParaRPr lang="en-US" altLang="zh-CN" sz="1000" kern="0" dirty="0">
                <a:solidFill>
                  <a:srgbClr val="FFFFFF"/>
                </a:solidFill>
                <a:latin typeface="微软雅黑" pitchFamily="34" charset="-122"/>
                <a:ea typeface="微软雅黑" pitchFamily="34" charset="-122"/>
              </a:endParaRPr>
            </a:p>
          </p:txBody>
        </p:sp>
      </p:grpSp>
      <p:grpSp>
        <p:nvGrpSpPr>
          <p:cNvPr id="11" name="组合 19">
            <a:extLst>
              <a:ext uri="{FF2B5EF4-FFF2-40B4-BE49-F238E27FC236}">
                <a16:creationId xmlns:a16="http://schemas.microsoft.com/office/drawing/2014/main" id="{91C3BDF0-BDED-7ACE-B806-9263673C0D94}"/>
              </a:ext>
            </a:extLst>
          </p:cNvPr>
          <p:cNvGrpSpPr/>
          <p:nvPr/>
        </p:nvGrpSpPr>
        <p:grpSpPr>
          <a:xfrm>
            <a:off x="4427494" y="3604222"/>
            <a:ext cx="3336385" cy="2948977"/>
            <a:chOff x="302196" y="1732228"/>
            <a:chExt cx="4104456" cy="1487344"/>
          </a:xfrm>
        </p:grpSpPr>
        <p:sp>
          <p:nvSpPr>
            <p:cNvPr id="12" name="矩形 11">
              <a:extLst>
                <a:ext uri="{FF2B5EF4-FFF2-40B4-BE49-F238E27FC236}">
                  <a16:creationId xmlns:a16="http://schemas.microsoft.com/office/drawing/2014/main" id="{03D42A82-0276-4E29-7802-28567D801120}"/>
                </a:ext>
              </a:extLst>
            </p:cNvPr>
            <p:cNvSpPr/>
            <p:nvPr/>
          </p:nvSpPr>
          <p:spPr>
            <a:xfrm>
              <a:off x="302196" y="1732228"/>
              <a:ext cx="4104456" cy="199254"/>
            </a:xfrm>
            <a:prstGeom prst="rect">
              <a:avLst/>
            </a:prstGeom>
            <a:solidFill>
              <a:srgbClr val="99CBF2"/>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KPO7 </a:t>
              </a:r>
              <a:r>
                <a:rPr lang="zh-CN" altLang="en-US" b="1" kern="0" dirty="0">
                  <a:solidFill>
                    <a:schemeClr val="bg1"/>
                  </a:solidFill>
                  <a:latin typeface="微软雅黑" pitchFamily="34" charset="-122"/>
                  <a:ea typeface="微软雅黑" pitchFamily="34" charset="-122"/>
                </a:rPr>
                <a:t>效率管理</a:t>
              </a:r>
            </a:p>
          </p:txBody>
        </p:sp>
        <p:sp>
          <p:nvSpPr>
            <p:cNvPr id="13" name="矩形 12">
              <a:extLst>
                <a:ext uri="{FF2B5EF4-FFF2-40B4-BE49-F238E27FC236}">
                  <a16:creationId xmlns:a16="http://schemas.microsoft.com/office/drawing/2014/main" id="{9F0ACCFE-8D0A-7BDB-7377-BD64DFC20261}"/>
                </a:ext>
              </a:extLst>
            </p:cNvPr>
            <p:cNvSpPr/>
            <p:nvPr/>
          </p:nvSpPr>
          <p:spPr>
            <a:xfrm>
              <a:off x="302196" y="1931482"/>
              <a:ext cx="4104456" cy="1288090"/>
            </a:xfrm>
            <a:prstGeom prst="rect">
              <a:avLst/>
            </a:prstGeom>
            <a:solidFill>
              <a:srgbClr val="3398E6"/>
            </a:solidFill>
            <a:ln w="3175" cap="flat" cmpd="sng" algn="ctr">
              <a:solidFill>
                <a:schemeClr val="bg1"/>
              </a:solidFill>
              <a:prstDash val="solid"/>
            </a:ln>
            <a:effectLst/>
          </p:spPr>
          <p:txBody>
            <a:bodyPr lIns="180000" tIns="180000" rIns="180000" anchor="t"/>
            <a:lstStyle/>
            <a:p>
              <a:pPr marL="285750" indent="-285750">
                <a:lnSpc>
                  <a:spcPts val="10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财务总监：请列举与本部门重点常规效率类工作（可体现价值产量工作项），例：合同审核、盘点开展、工资审核等</a:t>
              </a:r>
              <a:endParaRPr lang="en-US" altLang="zh-CN" sz="1000" kern="0" dirty="0">
                <a:solidFill>
                  <a:srgbClr val="FFFFFF"/>
                </a:solidFill>
                <a:latin typeface="微软雅黑" pitchFamily="34" charset="-122"/>
                <a:ea typeface="微软雅黑" pitchFamily="34" charset="-122"/>
              </a:endParaRPr>
            </a:p>
            <a:p>
              <a:pPr marL="285750" indent="-285750">
                <a:lnSpc>
                  <a:spcPts val="10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人力总监：请列举与本部门重点常规效率类工作（可体现价值产量工作项），例：培训小时数、离职率管控、员工餐费用、考勤工作开展、招聘及时性、加班及年假管控等</a:t>
              </a:r>
              <a:endParaRPr lang="en-US" altLang="zh-CN" sz="1000" kern="0" dirty="0">
                <a:solidFill>
                  <a:srgbClr val="FFFFFF"/>
                </a:solidFill>
                <a:latin typeface="微软雅黑" pitchFamily="34" charset="-122"/>
                <a:ea typeface="微软雅黑" pitchFamily="34" charset="-122"/>
              </a:endParaRPr>
            </a:p>
            <a:p>
              <a:pPr marL="285750" indent="-285750">
                <a:lnSpc>
                  <a:spcPts val="10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运营总监：请列举与餐饮及房务重点常规类工作（可体现价值产量工作项），例：房务及餐饮的致胜指标项、运营监管、推广执行度、本部门加班及年假管控等</a:t>
              </a:r>
              <a:endParaRPr lang="en-US" altLang="zh-CN" sz="1000" kern="0" dirty="0">
                <a:solidFill>
                  <a:srgbClr val="FFFFFF"/>
                </a:solidFill>
                <a:latin typeface="微软雅黑" pitchFamily="34" charset="-122"/>
                <a:ea typeface="微软雅黑" pitchFamily="34" charset="-122"/>
              </a:endParaRPr>
            </a:p>
            <a:p>
              <a:pPr marL="285750" indent="-285750">
                <a:lnSpc>
                  <a:spcPts val="10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销售总监：请列举销售重点常规类工作（可体现价值产量工作项），请勿使用无意义指标项，例：完成</a:t>
              </a:r>
              <a:r>
                <a:rPr lang="en-US" altLang="zh-CN" sz="1000" kern="0" dirty="0">
                  <a:solidFill>
                    <a:srgbClr val="FFFFFF"/>
                  </a:solidFill>
                  <a:latin typeface="微软雅黑" pitchFamily="34" charset="-122"/>
                  <a:ea typeface="微软雅黑" pitchFamily="34" charset="-122"/>
                </a:rPr>
                <a:t>50</a:t>
              </a:r>
              <a:r>
                <a:rPr lang="zh-CN" altLang="en-US" sz="1000" kern="0" dirty="0">
                  <a:solidFill>
                    <a:srgbClr val="FFFFFF"/>
                  </a:solidFill>
                  <a:latin typeface="微软雅黑" pitchFamily="34" charset="-122"/>
                  <a:ea typeface="微软雅黑" pitchFamily="34" charset="-122"/>
                </a:rPr>
                <a:t>个销售拜访（此类请勿使用）</a:t>
              </a:r>
              <a:endParaRPr lang="en-US" altLang="zh-CN" sz="1000" kern="0" dirty="0">
                <a:solidFill>
                  <a:srgbClr val="FFFFFF"/>
                </a:solidFill>
                <a:latin typeface="微软雅黑" pitchFamily="34" charset="-122"/>
                <a:ea typeface="微软雅黑" pitchFamily="34" charset="-122"/>
              </a:endParaRPr>
            </a:p>
          </p:txBody>
        </p:sp>
      </p:grpSp>
      <p:grpSp>
        <p:nvGrpSpPr>
          <p:cNvPr id="2" name="组合 22">
            <a:extLst>
              <a:ext uri="{FF2B5EF4-FFF2-40B4-BE49-F238E27FC236}">
                <a16:creationId xmlns:a16="http://schemas.microsoft.com/office/drawing/2014/main" id="{65AFBDFF-5644-AD70-919B-E1C38BAF6045}"/>
              </a:ext>
            </a:extLst>
          </p:cNvPr>
          <p:cNvGrpSpPr/>
          <p:nvPr/>
        </p:nvGrpSpPr>
        <p:grpSpPr>
          <a:xfrm>
            <a:off x="8058690" y="3604221"/>
            <a:ext cx="3337011" cy="2948977"/>
            <a:chOff x="4809997" y="1700810"/>
            <a:chExt cx="4104456" cy="1512860"/>
          </a:xfrm>
        </p:grpSpPr>
        <p:sp>
          <p:nvSpPr>
            <p:cNvPr id="3" name="矩形 2">
              <a:extLst>
                <a:ext uri="{FF2B5EF4-FFF2-40B4-BE49-F238E27FC236}">
                  <a16:creationId xmlns:a16="http://schemas.microsoft.com/office/drawing/2014/main" id="{BF4A19EB-8DFE-2772-AF61-C3AEE351427F}"/>
                </a:ext>
              </a:extLst>
            </p:cNvPr>
            <p:cNvSpPr/>
            <p:nvPr/>
          </p:nvSpPr>
          <p:spPr>
            <a:xfrm>
              <a:off x="4809997" y="1700810"/>
              <a:ext cx="4104456" cy="211625"/>
            </a:xfrm>
            <a:prstGeom prst="rect">
              <a:avLst/>
            </a:prstGeom>
            <a:solidFill>
              <a:srgbClr val="D7E780"/>
            </a:solidFill>
            <a:ln w="3175" cap="flat" cmpd="sng" algn="ctr">
              <a:noFill/>
              <a:prstDash val="solid"/>
            </a:ln>
            <a:effectLst/>
          </p:spPr>
          <p:txBody>
            <a:bodyPr anchor="ctr"/>
            <a:lstStyle/>
            <a:p>
              <a:pPr algn="ctr">
                <a:lnSpc>
                  <a:spcPct val="120000"/>
                </a:lnSpc>
                <a:defRPr/>
              </a:pPr>
              <a:r>
                <a:rPr lang="en-US" altLang="zh-CN" b="1" kern="0" dirty="0">
                  <a:solidFill>
                    <a:schemeClr val="bg1"/>
                  </a:solidFill>
                  <a:latin typeface="微软雅黑" pitchFamily="34" charset="-122"/>
                  <a:ea typeface="微软雅黑" pitchFamily="34" charset="-122"/>
                </a:rPr>
                <a:t>KPO8 </a:t>
              </a:r>
              <a:r>
                <a:rPr lang="zh-CN" altLang="en-US" b="1" kern="0" dirty="0">
                  <a:solidFill>
                    <a:schemeClr val="bg1"/>
                  </a:solidFill>
                  <a:latin typeface="微软雅黑" pitchFamily="34" charset="-122"/>
                  <a:ea typeface="微软雅黑" pitchFamily="34" charset="-122"/>
                </a:rPr>
                <a:t>结果管理</a:t>
              </a:r>
            </a:p>
          </p:txBody>
        </p:sp>
        <p:sp>
          <p:nvSpPr>
            <p:cNvPr id="4" name="矩形 3">
              <a:extLst>
                <a:ext uri="{FF2B5EF4-FFF2-40B4-BE49-F238E27FC236}">
                  <a16:creationId xmlns:a16="http://schemas.microsoft.com/office/drawing/2014/main" id="{B7F0171A-5B85-C096-8FFF-C23ADF71F9FA}"/>
                </a:ext>
              </a:extLst>
            </p:cNvPr>
            <p:cNvSpPr/>
            <p:nvPr/>
          </p:nvSpPr>
          <p:spPr>
            <a:xfrm>
              <a:off x="4809997" y="1912434"/>
              <a:ext cx="4103687" cy="1301236"/>
            </a:xfrm>
            <a:prstGeom prst="rect">
              <a:avLst/>
            </a:prstGeom>
            <a:solidFill>
              <a:srgbClr val="B0D001"/>
            </a:solidFill>
            <a:ln w="3175" cap="flat" cmpd="sng" algn="ctr">
              <a:solidFill>
                <a:schemeClr val="bg1"/>
              </a:solidFill>
              <a:prstDash val="solid"/>
            </a:ln>
            <a:effectLst/>
          </p:spPr>
          <p:txBody>
            <a:bodyPr lIns="180000" tIns="180000" rIns="180000" anchor="t"/>
            <a:lstStyle/>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月度：每月</a:t>
              </a:r>
              <a:r>
                <a:rPr lang="en-US" altLang="zh-CN" sz="1000" kern="0" dirty="0">
                  <a:solidFill>
                    <a:srgbClr val="FFFFFF"/>
                  </a:solidFill>
                  <a:latin typeface="微软雅黑" pitchFamily="34" charset="-122"/>
                  <a:ea typeface="微软雅黑" pitchFamily="34" charset="-122"/>
                </a:rPr>
                <a:t>21</a:t>
              </a:r>
              <a:r>
                <a:rPr lang="zh-CN" altLang="en-US" sz="1000" kern="0" dirty="0">
                  <a:solidFill>
                    <a:srgbClr val="FFFFFF"/>
                  </a:solidFill>
                  <a:latin typeface="微软雅黑" pitchFamily="34" charset="-122"/>
                  <a:ea typeface="微软雅黑" pitchFamily="34" charset="-122"/>
                </a:rPr>
                <a:t>日前提交次月计划，每月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日前提交上月结果自评及证明材料。最终以“月计划月结果”的审核结果为单项考核依据</a:t>
              </a: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季度：每</a:t>
              </a:r>
              <a:r>
                <a:rPr lang="en-US" altLang="zh-CN" sz="1000" kern="0" dirty="0">
                  <a:solidFill>
                    <a:srgbClr val="FFFFFF"/>
                  </a:solidFill>
                  <a:latin typeface="微软雅黑" pitchFamily="34" charset="-122"/>
                  <a:ea typeface="微软雅黑" pitchFamily="34" charset="-122"/>
                </a:rPr>
                <a:t>4</a:t>
              </a:r>
              <a:r>
                <a:rPr lang="zh-CN" altLang="en-US" sz="1000" kern="0" dirty="0">
                  <a:solidFill>
                    <a:srgbClr val="FFFFFF"/>
                  </a:solidFill>
                  <a:latin typeface="微软雅黑" pitchFamily="34" charset="-122"/>
                  <a:ea typeface="微软雅黑" pitchFamily="34" charset="-122"/>
                </a:rPr>
                <a:t>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a:t>
              </a:r>
              <a:r>
                <a:rPr lang="en-US" altLang="zh-CN" sz="1000" kern="0" dirty="0">
                  <a:solidFill>
                    <a:srgbClr val="FFFFFF"/>
                  </a:solidFill>
                  <a:latin typeface="微软雅黑" pitchFamily="34" charset="-122"/>
                  <a:ea typeface="微软雅黑" pitchFamily="34" charset="-122"/>
                </a:rPr>
                <a:t>7</a:t>
              </a:r>
              <a:r>
                <a:rPr lang="zh-CN" altLang="en-US" sz="1000" kern="0" dirty="0">
                  <a:solidFill>
                    <a:srgbClr val="FFFFFF"/>
                  </a:solidFill>
                  <a:latin typeface="微软雅黑" pitchFamily="34" charset="-122"/>
                  <a:ea typeface="微软雅黑" pitchFamily="34" charset="-122"/>
                </a:rPr>
                <a:t>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a:t>
              </a:r>
              <a:r>
                <a:rPr lang="en-US" altLang="zh-CN" sz="1000" kern="0" dirty="0">
                  <a:solidFill>
                    <a:srgbClr val="FFFFFF"/>
                  </a:solidFill>
                  <a:latin typeface="微软雅黑" pitchFamily="34" charset="-122"/>
                  <a:ea typeface="微软雅黑" pitchFamily="34" charset="-122"/>
                </a:rPr>
                <a:t>10</a:t>
              </a:r>
              <a:r>
                <a:rPr lang="zh-CN" altLang="en-US" sz="1000" kern="0" dirty="0">
                  <a:solidFill>
                    <a:srgbClr val="FFFFFF"/>
                  </a:solidFill>
                  <a:latin typeface="微软雅黑" pitchFamily="34" charset="-122"/>
                  <a:ea typeface="微软雅黑" pitchFamily="34" charset="-122"/>
                </a:rPr>
                <a:t>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a:t>
              </a:r>
              <a:r>
                <a:rPr lang="en-US" altLang="zh-CN" sz="1000" kern="0" dirty="0">
                  <a:solidFill>
                    <a:srgbClr val="FFFFFF"/>
                  </a:solidFill>
                  <a:latin typeface="微软雅黑" pitchFamily="34" charset="-122"/>
                  <a:ea typeface="微软雅黑" pitchFamily="34" charset="-122"/>
                </a:rPr>
                <a:t>1</a:t>
              </a:r>
              <a:r>
                <a:rPr lang="zh-CN" altLang="en-US" sz="1000" kern="0" dirty="0">
                  <a:solidFill>
                    <a:srgbClr val="FFFFFF"/>
                  </a:solidFill>
                  <a:latin typeface="微软雅黑" pitchFamily="34" charset="-122"/>
                  <a:ea typeface="微软雅黑" pitchFamily="34" charset="-122"/>
                </a:rPr>
                <a:t>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日前，提交上季度结果自评，无需单独提交季度计划及结果，以当季度的每月计划和结果的综合考评结果为自评及考核依据</a:t>
              </a:r>
            </a:p>
            <a:p>
              <a:pPr marL="171450" indent="-171450">
                <a:lnSpc>
                  <a:spcPts val="1100"/>
                </a:lnSpc>
                <a:spcBef>
                  <a:spcPts val="1200"/>
                </a:spcBef>
                <a:buFont typeface="Arial" panose="020B0604020202020204" pitchFamily="34" charset="0"/>
                <a:buChar char="•"/>
                <a:defRPr/>
              </a:pPr>
              <a:r>
                <a:rPr lang="zh-CN" altLang="en-US" sz="1000" kern="0" dirty="0">
                  <a:solidFill>
                    <a:srgbClr val="FFFFFF"/>
                  </a:solidFill>
                  <a:latin typeface="微软雅黑" pitchFamily="34" charset="-122"/>
                  <a:ea typeface="微软雅黑" pitchFamily="34" charset="-122"/>
                </a:rPr>
                <a:t>年度：每年</a:t>
              </a:r>
              <a:r>
                <a:rPr lang="en-US" altLang="zh-CN" sz="1000" kern="0" dirty="0">
                  <a:solidFill>
                    <a:srgbClr val="FFFFFF"/>
                  </a:solidFill>
                  <a:latin typeface="微软雅黑" pitchFamily="34" charset="-122"/>
                  <a:ea typeface="微软雅黑" pitchFamily="34" charset="-122"/>
                </a:rPr>
                <a:t>1</a:t>
              </a:r>
              <a:r>
                <a:rPr lang="zh-CN" altLang="en-US" sz="1000" kern="0" dirty="0">
                  <a:solidFill>
                    <a:srgbClr val="FFFFFF"/>
                  </a:solidFill>
                  <a:latin typeface="微软雅黑" pitchFamily="34" charset="-122"/>
                  <a:ea typeface="微软雅黑" pitchFamily="34" charset="-122"/>
                </a:rPr>
                <a:t>月</a:t>
              </a:r>
              <a:r>
                <a:rPr lang="en-US" altLang="zh-CN" sz="1000" kern="0" dirty="0">
                  <a:solidFill>
                    <a:srgbClr val="FFFFFF"/>
                  </a:solidFill>
                  <a:latin typeface="微软雅黑" pitchFamily="34" charset="-122"/>
                  <a:ea typeface="微软雅黑" pitchFamily="34" charset="-122"/>
                </a:rPr>
                <a:t>5</a:t>
              </a:r>
              <a:r>
                <a:rPr lang="zh-CN" altLang="en-US" sz="1000" kern="0" dirty="0">
                  <a:solidFill>
                    <a:srgbClr val="FFFFFF"/>
                  </a:solidFill>
                  <a:latin typeface="微软雅黑" pitchFamily="34" charset="-122"/>
                  <a:ea typeface="微软雅黑" pitchFamily="34" charset="-122"/>
                </a:rPr>
                <a:t>日前，提交上年度结果自评，无需单独提交年度计划及结果，以当年度的每月计划和结果的综合考评结果为自评及考核依据</a:t>
              </a:r>
            </a:p>
          </p:txBody>
        </p:sp>
      </p:grpSp>
      <p:pic>
        <p:nvPicPr>
          <p:cNvPr id="5" name="图片 4">
            <a:extLst>
              <a:ext uri="{FF2B5EF4-FFF2-40B4-BE49-F238E27FC236}">
                <a16:creationId xmlns:a16="http://schemas.microsoft.com/office/drawing/2014/main" id="{EED8227B-35FF-2460-A8B8-BD50B1B732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spTree>
    <p:extLst>
      <p:ext uri="{BB962C8B-B14F-4D97-AF65-F5344CB8AC3E}">
        <p14:creationId xmlns:p14="http://schemas.microsoft.com/office/powerpoint/2010/main" val="15286621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1+#ppt_w/2"/>
                                          </p:val>
                                        </p:tav>
                                        <p:tav tm="100000">
                                          <p:val>
                                            <p:strVal val="#ppt_x"/>
                                          </p:val>
                                        </p:tav>
                                      </p:tavLst>
                                    </p:anim>
                                    <p:anim calcmode="lin" valueType="num">
                                      <p:cBhvr additive="base">
                                        <p:cTn id="12" dur="75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2" presetClass="entr" presetSubtype="8" decel="10000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0-#ppt_w/2"/>
                                          </p:val>
                                        </p:tav>
                                        <p:tav tm="100000">
                                          <p:val>
                                            <p:strVal val="#ppt_x"/>
                                          </p:val>
                                        </p:tav>
                                      </p:tavLst>
                                    </p:anim>
                                    <p:anim calcmode="lin" valueType="num">
                                      <p:cBhvr additive="base">
                                        <p:cTn id="21" dur="75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750" fill="hold"/>
                                        <p:tgtEl>
                                          <p:spTgt spid="2"/>
                                        </p:tgtEl>
                                        <p:attrNameLst>
                                          <p:attrName>ppt_x</p:attrName>
                                        </p:attrNameLst>
                                      </p:cBhvr>
                                      <p:tavLst>
                                        <p:tav tm="0">
                                          <p:val>
                                            <p:strVal val="1+#ppt_w/2"/>
                                          </p:val>
                                        </p:tav>
                                        <p:tav tm="100000">
                                          <p:val>
                                            <p:strVal val="#ppt_x"/>
                                          </p:val>
                                        </p:tav>
                                      </p:tavLst>
                                    </p:anim>
                                    <p:anim calcmode="lin" valueType="num">
                                      <p:cBhvr additive="base">
                                        <p:cTn id="25"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96000" y="3424767"/>
            <a:ext cx="4680000" cy="0"/>
          </a:xfrm>
          <a:prstGeom prst="line">
            <a:avLst/>
          </a:prstGeom>
          <a:ln>
            <a:gradFill>
              <a:gsLst>
                <a:gs pos="0">
                  <a:srgbClr val="03ACF2"/>
                </a:gs>
                <a:gs pos="100000">
                  <a:srgbClr val="8FD24F"/>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746115" y="2023912"/>
            <a:ext cx="5262979" cy="1107996"/>
          </a:xfrm>
          <a:prstGeom prst="rect">
            <a:avLst/>
          </a:prstGeom>
          <a:noFill/>
        </p:spPr>
        <p:txBody>
          <a:bodyPr wrap="none" rtlCol="0">
            <a:spAutoFit/>
          </a:bodyPr>
          <a:lstStyle/>
          <a:p>
            <a:pPr defTabSz="1218804">
              <a:defRPr/>
            </a:pPr>
            <a:r>
              <a:rPr lang="zh-CN" altLang="en-US" sz="6600" b="1" kern="0" dirty="0">
                <a:gradFill>
                  <a:gsLst>
                    <a:gs pos="0">
                      <a:srgbClr val="3398E6"/>
                    </a:gs>
                    <a:gs pos="100000">
                      <a:srgbClr val="B0D001"/>
                    </a:gs>
                  </a:gsLst>
                  <a:lin ang="19200000" scaled="0"/>
                </a:gradFill>
                <a:latin typeface="微软雅黑" panose="020B0503020204020204" pitchFamily="34" charset="-122"/>
                <a:ea typeface="微软雅黑" panose="020B0503020204020204" pitchFamily="34" charset="-122"/>
              </a:rPr>
              <a:t>绩效考核总则</a:t>
            </a:r>
          </a:p>
        </p:txBody>
      </p:sp>
      <p:sp>
        <p:nvSpPr>
          <p:cNvPr id="5" name="TextBox 24"/>
          <p:cNvSpPr txBox="1"/>
          <p:nvPr/>
        </p:nvSpPr>
        <p:spPr>
          <a:xfrm>
            <a:off x="5972463" y="4023864"/>
            <a:ext cx="1446581"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考核总则</a:t>
            </a:r>
          </a:p>
        </p:txBody>
      </p:sp>
      <p:sp>
        <p:nvSpPr>
          <p:cNvPr id="6" name="TextBox 25"/>
          <p:cNvSpPr txBox="1"/>
          <p:nvPr/>
        </p:nvSpPr>
        <p:spPr>
          <a:xfrm>
            <a:off x="7558593" y="4031256"/>
            <a:ext cx="1559398"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四项原则</a:t>
            </a:r>
          </a:p>
        </p:txBody>
      </p:sp>
      <p:sp>
        <p:nvSpPr>
          <p:cNvPr id="7" name="TextBox 26"/>
          <p:cNvSpPr txBox="1"/>
          <p:nvPr/>
        </p:nvSpPr>
        <p:spPr>
          <a:xfrm>
            <a:off x="9231253" y="4023864"/>
            <a:ext cx="1457613"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考核目的</a:t>
            </a:r>
          </a:p>
        </p:txBody>
      </p:sp>
      <p:sp>
        <p:nvSpPr>
          <p:cNvPr id="8" name="TextBox 27"/>
          <p:cNvSpPr txBox="1"/>
          <p:nvPr/>
        </p:nvSpPr>
        <p:spPr>
          <a:xfrm>
            <a:off x="5972463" y="4650149"/>
            <a:ext cx="2031699"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考核用途</a:t>
            </a:r>
          </a:p>
        </p:txBody>
      </p:sp>
      <p:sp>
        <p:nvSpPr>
          <p:cNvPr id="9" name="TextBox 28"/>
          <p:cNvSpPr txBox="1"/>
          <p:nvPr/>
        </p:nvSpPr>
        <p:spPr>
          <a:xfrm>
            <a:off x="7558593" y="4642757"/>
            <a:ext cx="2031699"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考核总结</a:t>
            </a:r>
          </a:p>
        </p:txBody>
      </p:sp>
      <p:pic>
        <p:nvPicPr>
          <p:cNvPr id="13" name="图片 12">
            <a:extLst>
              <a:ext uri="{FF2B5EF4-FFF2-40B4-BE49-F238E27FC236}">
                <a16:creationId xmlns:a16="http://schemas.microsoft.com/office/drawing/2014/main" id="{9C48263E-FFD3-51D2-B38E-FB563C4ADC90}"/>
              </a:ext>
            </a:extLst>
          </p:cNvPr>
          <p:cNvPicPr>
            <a:picLocks noChangeAspect="1"/>
          </p:cNvPicPr>
          <p:nvPr/>
        </p:nvPicPr>
        <p:blipFill>
          <a:blip r:embed="rId3">
            <a:clrChange>
              <a:clrFrom>
                <a:srgbClr val="73848B"/>
              </a:clrFrom>
              <a:clrTo>
                <a:srgbClr val="73848B">
                  <a:alpha val="0"/>
                </a:srgbClr>
              </a:clrTo>
            </a:clrChange>
            <a:extLst>
              <a:ext uri="{28A0092B-C50C-407E-A947-70E740481C1C}">
                <a14:useLocalDpi xmlns:a14="http://schemas.microsoft.com/office/drawing/2010/main" val="0"/>
              </a:ext>
            </a:extLst>
          </a:blip>
          <a:stretch>
            <a:fillRect/>
          </a:stretch>
        </p:blipFill>
        <p:spPr>
          <a:xfrm>
            <a:off x="0" y="0"/>
            <a:ext cx="5146888" cy="6543113"/>
          </a:xfrm>
          <a:prstGeom prst="rect">
            <a:avLst/>
          </a:prstGeom>
          <a:ln>
            <a:noFill/>
          </a:ln>
          <a:effectLst>
            <a:outerShdw blurRad="190500" algn="tl" rotWithShape="0">
              <a:srgbClr val="000000">
                <a:alpha val="70000"/>
              </a:srgbClr>
            </a:outerShdw>
          </a:effectLst>
        </p:spPr>
      </p:pic>
      <p:pic>
        <p:nvPicPr>
          <p:cNvPr id="14" name="图片 13">
            <a:extLst>
              <a:ext uri="{FF2B5EF4-FFF2-40B4-BE49-F238E27FC236}">
                <a16:creationId xmlns:a16="http://schemas.microsoft.com/office/drawing/2014/main" id="{33C41A17-1039-3851-DD14-430E69534F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8499" y="186795"/>
            <a:ext cx="1510766" cy="848377"/>
          </a:xfrm>
          <a:prstGeom prst="rect">
            <a:avLst/>
          </a:prstGeom>
        </p:spPr>
      </p:pic>
      <p:pic>
        <p:nvPicPr>
          <p:cNvPr id="16" name="图片 15">
            <a:extLst>
              <a:ext uri="{FF2B5EF4-FFF2-40B4-BE49-F238E27FC236}">
                <a16:creationId xmlns:a16="http://schemas.microsoft.com/office/drawing/2014/main" id="{0BD97B30-C5B1-5FAB-A87D-2AAD4A1BA7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26906751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4"/>
                                        </p:tgtEl>
                                        <p:attrNameLst>
                                          <p:attrName>ppt_y</p:attrName>
                                        </p:attrNameLst>
                                      </p:cBhvr>
                                      <p:tavLst>
                                        <p:tav tm="0">
                                          <p:val>
                                            <p:strVal val="#ppt_y"/>
                                          </p:val>
                                        </p:tav>
                                        <p:tav tm="100000">
                                          <p:val>
                                            <p:strVal val="#ppt_y"/>
                                          </p:val>
                                        </p:tav>
                                      </p:tavLst>
                                    </p:anim>
                                    <p:anim calcmode="lin" valueType="num">
                                      <p:cBhvr>
                                        <p:cTn id="13"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4"/>
                                        </p:tgtEl>
                                      </p:cBhvr>
                                    </p:animEffect>
                                  </p:childTnLst>
                                </p:cTn>
                              </p:par>
                            </p:childTnLst>
                          </p:cTn>
                        </p:par>
                        <p:par>
                          <p:cTn id="16" fill="hold">
                            <p:stCondLst>
                              <p:cond delay="1625"/>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6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8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47318" y="2377440"/>
            <a:ext cx="3467686" cy="3640015"/>
          </a:xfrm>
          <a:prstGeom prst="rect">
            <a:avLst/>
          </a:prstGeom>
          <a:solidFill>
            <a:srgbClr val="B0D0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9994" y="520505"/>
            <a:ext cx="3137095" cy="5795889"/>
          </a:xfrm>
          <a:prstGeom prst="rect">
            <a:avLst/>
          </a:prstGeom>
          <a:solidFill>
            <a:srgbClr val="3398E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6"/>
          <p:cNvSpPr txBox="1"/>
          <p:nvPr/>
        </p:nvSpPr>
        <p:spPr bwMode="auto">
          <a:xfrm>
            <a:off x="1087244" y="1888689"/>
            <a:ext cx="2622593" cy="3609065"/>
          </a:xfrm>
          <a:prstGeom prst="rect">
            <a:avLst/>
          </a:prstGeom>
          <a:noFill/>
        </p:spPr>
        <p:txBody>
          <a:bodyPr wrap="square">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rPr>
              <a:t>为持续提升酒店整体绩效与核心竞争力，有效激励员工，促进组织与个人的共同成长，特制定本绩效考核总体原则。本原则是公司绩效管理体系的基石，适用于全体员工。该原则秉持“以结果为导向”、“以利润为前提”、“以考核为抓手”、“以激励为目的”的四项战略思维，遵守“公平、公开、公正”的站位而制定。</a:t>
            </a:r>
          </a:p>
        </p:txBody>
      </p:sp>
      <p:sp>
        <p:nvSpPr>
          <p:cNvPr id="25" name="矩形 24"/>
          <p:cNvSpPr/>
          <p:nvPr/>
        </p:nvSpPr>
        <p:spPr bwMode="auto">
          <a:xfrm>
            <a:off x="1264251" y="895770"/>
            <a:ext cx="2393350" cy="523220"/>
          </a:xfrm>
          <a:prstGeom prst="rect">
            <a:avLst/>
          </a:prstGeom>
          <a:solidFill>
            <a:srgbClr val="FFFFFF"/>
          </a:solidFill>
        </p:spPr>
        <p:txBody>
          <a:bodyPr wrap="square">
            <a:spAutoFit/>
          </a:bodyPr>
          <a:lstStyle/>
          <a:p>
            <a:pPr fontAlgn="auto">
              <a:spcBef>
                <a:spcPts val="0"/>
              </a:spcBef>
              <a:spcAft>
                <a:spcPts val="0"/>
              </a:spcAft>
              <a:defRPr/>
            </a:pPr>
            <a:r>
              <a:rPr lang="zh-CN" altLang="en-US" sz="2800" b="1" dirty="0">
                <a:solidFill>
                  <a:srgbClr val="3398E6"/>
                </a:solidFill>
                <a:latin typeface="微软雅黑" panose="020B0503020204020204" pitchFamily="34" charset="-122"/>
                <a:ea typeface="微软雅黑" panose="020B0503020204020204" pitchFamily="34" charset="-122"/>
              </a:rPr>
              <a:t>考核总则</a:t>
            </a:r>
          </a:p>
        </p:txBody>
      </p:sp>
      <p:pic>
        <p:nvPicPr>
          <p:cNvPr id="44" name="图片 43">
            <a:extLst>
              <a:ext uri="{FF2B5EF4-FFF2-40B4-BE49-F238E27FC236}">
                <a16:creationId xmlns:a16="http://schemas.microsoft.com/office/drawing/2014/main" id="{8FEE062C-798B-416A-B917-36A0C12D5A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2612" y="1738741"/>
            <a:ext cx="5445727" cy="3359415"/>
          </a:xfrm>
          <a:prstGeom prst="rect">
            <a:avLst/>
          </a:prstGeom>
        </p:spPr>
      </p:pic>
      <p:pic>
        <p:nvPicPr>
          <p:cNvPr id="2" name="图片 1">
            <a:extLst>
              <a:ext uri="{FF2B5EF4-FFF2-40B4-BE49-F238E27FC236}">
                <a16:creationId xmlns:a16="http://schemas.microsoft.com/office/drawing/2014/main" id="{42E93DD8-75B0-39A7-E7B6-36B21730CE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8499" y="195261"/>
            <a:ext cx="1510766" cy="848377"/>
          </a:xfrm>
          <a:prstGeom prst="rect">
            <a:avLst/>
          </a:prstGeom>
        </p:spPr>
      </p:pic>
      <p:pic>
        <p:nvPicPr>
          <p:cNvPr id="3" name="图片 2">
            <a:extLst>
              <a:ext uri="{FF2B5EF4-FFF2-40B4-BE49-F238E27FC236}">
                <a16:creationId xmlns:a16="http://schemas.microsoft.com/office/drawing/2014/main" id="{1F2AD30D-2549-44BD-6348-9986248AED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83431194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par>
                                <p:cTn id="9" presetID="16" presetClass="entr" presetSubtype="4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outHorizontal)">
                                      <p:cBhvr>
                                        <p:cTn id="11" dur="750"/>
                                        <p:tgtEl>
                                          <p:spTgt spid="20"/>
                                        </p:tgtEl>
                                      </p:cBhvr>
                                    </p:animEffect>
                                  </p:childTnLst>
                                </p:cTn>
                              </p:par>
                            </p:childTnLst>
                          </p:cTn>
                        </p:par>
                        <p:par>
                          <p:cTn id="12" fill="hold">
                            <p:stCondLst>
                              <p:cond delay="750"/>
                            </p:stCondLst>
                            <p:childTnLst>
                              <p:par>
                                <p:cTn id="13" presetID="2" presetClass="entr" presetSubtype="6" decel="4400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4" grpId="0"/>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四项原则</a:t>
            </a:r>
          </a:p>
        </p:txBody>
      </p:sp>
      <p:sp>
        <p:nvSpPr>
          <p:cNvPr id="7" name="椭圆 6"/>
          <p:cNvSpPr/>
          <p:nvPr/>
        </p:nvSpPr>
        <p:spPr>
          <a:xfrm>
            <a:off x="466472" y="1837648"/>
            <a:ext cx="2329009" cy="2328925"/>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8" name="椭圆 7"/>
          <p:cNvSpPr/>
          <p:nvPr/>
        </p:nvSpPr>
        <p:spPr>
          <a:xfrm>
            <a:off x="316867" y="1685726"/>
            <a:ext cx="2608876" cy="2608782"/>
          </a:xfrm>
          <a:prstGeom prst="ellipse">
            <a:avLst/>
          </a:prstGeom>
          <a:noFill/>
          <a:ln w="19050">
            <a:solidFill>
              <a:srgbClr val="3398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9" name="矩形 8"/>
          <p:cNvSpPr/>
          <p:nvPr/>
        </p:nvSpPr>
        <p:spPr>
          <a:xfrm>
            <a:off x="591061" y="2450270"/>
            <a:ext cx="2030311" cy="1079694"/>
          </a:xfrm>
          <a:prstGeom prst="rect">
            <a:avLst/>
          </a:prstGeom>
        </p:spPr>
        <p:txBody>
          <a:bodyPr wrap="square" lIns="118278" tIns="59138" rIns="118278" bIns="59138">
            <a:spAutoFit/>
          </a:bodyPr>
          <a:lstStyle/>
          <a:p>
            <a:pPr lvl="0" algn="ctr"/>
            <a:r>
              <a:rPr lang="zh-CN" altLang="en-US" sz="3120" b="1" dirty="0">
                <a:solidFill>
                  <a:srgbClr val="FEFEFE"/>
                </a:solidFill>
                <a:latin typeface="微软雅黑" pitchFamily="34" charset="-122"/>
                <a:ea typeface="微软雅黑" pitchFamily="34" charset="-122"/>
              </a:rPr>
              <a:t>以结果</a:t>
            </a:r>
            <a:endParaRPr lang="en-US" altLang="zh-CN" sz="3120" b="1" dirty="0">
              <a:solidFill>
                <a:srgbClr val="FEFEFE"/>
              </a:solidFill>
              <a:latin typeface="微软雅黑" pitchFamily="34" charset="-122"/>
              <a:ea typeface="微软雅黑" pitchFamily="34" charset="-122"/>
            </a:endParaRPr>
          </a:p>
          <a:p>
            <a:pPr lvl="0" algn="ctr"/>
            <a:r>
              <a:rPr lang="zh-CN" altLang="en-US" sz="3120" b="1" dirty="0">
                <a:solidFill>
                  <a:srgbClr val="FEFEFE"/>
                </a:solidFill>
                <a:latin typeface="微软雅黑" pitchFamily="34" charset="-122"/>
                <a:ea typeface="微软雅黑" pitchFamily="34" charset="-122"/>
              </a:rPr>
              <a:t>为导向</a:t>
            </a:r>
            <a:endParaRPr lang="en-US" altLang="zh-CN" sz="3120" b="1" dirty="0">
              <a:solidFill>
                <a:srgbClr val="FEFEFE"/>
              </a:solidFill>
              <a:latin typeface="微软雅黑" pitchFamily="34" charset="-122"/>
              <a:ea typeface="微软雅黑" pitchFamily="34" charset="-122"/>
            </a:endParaRPr>
          </a:p>
        </p:txBody>
      </p:sp>
      <p:sp>
        <p:nvSpPr>
          <p:cNvPr id="10" name="文本框 7"/>
          <p:cNvSpPr txBox="1">
            <a:spLocks noChangeArrowheads="1"/>
          </p:cNvSpPr>
          <p:nvPr/>
        </p:nvSpPr>
        <p:spPr bwMode="auto">
          <a:xfrm>
            <a:off x="428315" y="4941314"/>
            <a:ext cx="2343607" cy="825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latin typeface="微软雅黑" pitchFamily="34" charset="-122"/>
              </a:rPr>
              <a:t>弱化过程督导，构建团队关注结果产生效益，最大化树立团队“以终为始”的工作开展模式</a:t>
            </a:r>
            <a:endParaRPr lang="zh-CN" altLang="en-US" sz="1100" dirty="0">
              <a:latin typeface="微软雅黑" pitchFamily="34" charset="-122"/>
            </a:endParaRPr>
          </a:p>
        </p:txBody>
      </p:sp>
      <p:sp>
        <p:nvSpPr>
          <p:cNvPr id="11" name="椭圆 10"/>
          <p:cNvSpPr/>
          <p:nvPr/>
        </p:nvSpPr>
        <p:spPr>
          <a:xfrm>
            <a:off x="3419278" y="3165748"/>
            <a:ext cx="2329009" cy="2328925"/>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2" name="椭圆 11"/>
          <p:cNvSpPr/>
          <p:nvPr/>
        </p:nvSpPr>
        <p:spPr>
          <a:xfrm>
            <a:off x="3279344" y="3025819"/>
            <a:ext cx="2608876" cy="2608782"/>
          </a:xfrm>
          <a:prstGeom prst="ellipse">
            <a:avLst/>
          </a:prstGeom>
          <a:noFill/>
          <a:ln w="19050">
            <a:solidFill>
              <a:srgbClr val="B0D0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3" name="矩形 12"/>
          <p:cNvSpPr/>
          <p:nvPr/>
        </p:nvSpPr>
        <p:spPr>
          <a:xfrm>
            <a:off x="3591014" y="3806552"/>
            <a:ext cx="2030311" cy="1079694"/>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itchFamily="34" charset="-122"/>
                <a:ea typeface="微软雅黑" pitchFamily="34" charset="-122"/>
              </a:rPr>
              <a:t>以利润</a:t>
            </a:r>
            <a:endParaRPr lang="en-US" altLang="zh-CN" sz="3120" b="1" dirty="0">
              <a:solidFill>
                <a:schemeClr val="bg1"/>
              </a:solidFill>
              <a:latin typeface="微软雅黑" pitchFamily="34" charset="-122"/>
              <a:ea typeface="微软雅黑" pitchFamily="34" charset="-122"/>
            </a:endParaRPr>
          </a:p>
          <a:p>
            <a:pPr lvl="0" algn="ctr"/>
            <a:r>
              <a:rPr lang="zh-CN" altLang="en-US" sz="3120" b="1" dirty="0">
                <a:solidFill>
                  <a:schemeClr val="bg1"/>
                </a:solidFill>
                <a:latin typeface="微软雅黑" pitchFamily="34" charset="-122"/>
                <a:ea typeface="微软雅黑" pitchFamily="34" charset="-122"/>
              </a:rPr>
              <a:t>为前提</a:t>
            </a:r>
            <a:endParaRPr lang="en-US" altLang="zh-CN" sz="1560" dirty="0">
              <a:solidFill>
                <a:schemeClr val="bg1"/>
              </a:solidFill>
              <a:latin typeface="微软雅黑" pitchFamily="34" charset="-122"/>
              <a:ea typeface="微软雅黑" pitchFamily="34" charset="-122"/>
            </a:endParaRPr>
          </a:p>
        </p:txBody>
      </p:sp>
      <p:sp>
        <p:nvSpPr>
          <p:cNvPr id="15" name="椭圆 14"/>
          <p:cNvSpPr/>
          <p:nvPr/>
        </p:nvSpPr>
        <p:spPr>
          <a:xfrm>
            <a:off x="6431995" y="1997422"/>
            <a:ext cx="2329009" cy="2328925"/>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9" name="椭圆 18"/>
          <p:cNvSpPr/>
          <p:nvPr/>
        </p:nvSpPr>
        <p:spPr>
          <a:xfrm>
            <a:off x="6292062" y="1857493"/>
            <a:ext cx="2608876" cy="2608782"/>
          </a:xfrm>
          <a:prstGeom prst="ellipse">
            <a:avLst/>
          </a:prstGeom>
          <a:noFill/>
          <a:ln w="19050">
            <a:solidFill>
              <a:srgbClr val="3398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0" name="矩形 19"/>
          <p:cNvSpPr/>
          <p:nvPr/>
        </p:nvSpPr>
        <p:spPr>
          <a:xfrm>
            <a:off x="6581342" y="2657079"/>
            <a:ext cx="2030311" cy="1079694"/>
          </a:xfrm>
          <a:prstGeom prst="rect">
            <a:avLst/>
          </a:prstGeom>
        </p:spPr>
        <p:txBody>
          <a:bodyPr wrap="square" lIns="118278" tIns="59138" rIns="118278" bIns="59138">
            <a:spAutoFit/>
          </a:bodyPr>
          <a:lstStyle/>
          <a:p>
            <a:pPr lvl="0" algn="ctr"/>
            <a:r>
              <a:rPr lang="zh-CN" altLang="en-US" sz="3120" b="1" dirty="0">
                <a:solidFill>
                  <a:srgbClr val="FEFEFE"/>
                </a:solidFill>
                <a:latin typeface="微软雅黑" pitchFamily="34" charset="-122"/>
                <a:ea typeface="微软雅黑" pitchFamily="34" charset="-122"/>
              </a:rPr>
              <a:t>以考核</a:t>
            </a:r>
            <a:endParaRPr lang="en-US" altLang="zh-CN" sz="3120" b="1" dirty="0">
              <a:solidFill>
                <a:srgbClr val="FEFEFE"/>
              </a:solidFill>
              <a:latin typeface="微软雅黑" pitchFamily="34" charset="-122"/>
              <a:ea typeface="微软雅黑" pitchFamily="34" charset="-122"/>
            </a:endParaRPr>
          </a:p>
          <a:p>
            <a:pPr lvl="0" algn="ctr"/>
            <a:r>
              <a:rPr lang="zh-CN" altLang="en-US" sz="3120" b="1" dirty="0">
                <a:solidFill>
                  <a:srgbClr val="FEFEFE"/>
                </a:solidFill>
                <a:latin typeface="微软雅黑" pitchFamily="34" charset="-122"/>
                <a:ea typeface="微软雅黑" pitchFamily="34" charset="-122"/>
              </a:rPr>
              <a:t>为抓手</a:t>
            </a:r>
            <a:endParaRPr lang="en-US" altLang="zh-CN" sz="1560" dirty="0">
              <a:solidFill>
                <a:srgbClr val="FEFEFE"/>
              </a:solidFill>
              <a:latin typeface="微软雅黑" pitchFamily="34" charset="-122"/>
              <a:ea typeface="微软雅黑" pitchFamily="34" charset="-122"/>
            </a:endParaRPr>
          </a:p>
        </p:txBody>
      </p:sp>
      <p:grpSp>
        <p:nvGrpSpPr>
          <p:cNvPr id="2" name="组合 1"/>
          <p:cNvGrpSpPr/>
          <p:nvPr/>
        </p:nvGrpSpPr>
        <p:grpSpPr>
          <a:xfrm>
            <a:off x="443976" y="137624"/>
            <a:ext cx="733561" cy="998973"/>
            <a:chOff x="377787" y="229537"/>
            <a:chExt cx="1499492" cy="2042028"/>
          </a:xfrm>
        </p:grpSpPr>
        <p:sp>
          <p:nvSpPr>
            <p:cNvPr id="22" name="椭圆 21"/>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a:extLst>
              <a:ext uri="{FF2B5EF4-FFF2-40B4-BE49-F238E27FC236}">
                <a16:creationId xmlns:a16="http://schemas.microsoft.com/office/drawing/2014/main" id="{CE2C0F3E-A784-5A8A-EA6B-4CE00A515454}"/>
              </a:ext>
            </a:extLst>
          </p:cNvPr>
          <p:cNvSpPr/>
          <p:nvPr/>
        </p:nvSpPr>
        <p:spPr>
          <a:xfrm>
            <a:off x="9249074" y="3025819"/>
            <a:ext cx="2608876" cy="2608782"/>
          </a:xfrm>
          <a:prstGeom prst="ellipse">
            <a:avLst/>
          </a:prstGeom>
          <a:noFill/>
          <a:ln w="19050">
            <a:solidFill>
              <a:srgbClr val="B0D00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5" name="椭圆 4">
            <a:extLst>
              <a:ext uri="{FF2B5EF4-FFF2-40B4-BE49-F238E27FC236}">
                <a16:creationId xmlns:a16="http://schemas.microsoft.com/office/drawing/2014/main" id="{20F63D0E-D6F3-1F9F-7B1E-1520741EC4C5}"/>
              </a:ext>
            </a:extLst>
          </p:cNvPr>
          <p:cNvSpPr/>
          <p:nvPr/>
        </p:nvSpPr>
        <p:spPr>
          <a:xfrm>
            <a:off x="9373023" y="3151118"/>
            <a:ext cx="2329009" cy="2328925"/>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6" name="矩形 5">
            <a:extLst>
              <a:ext uri="{FF2B5EF4-FFF2-40B4-BE49-F238E27FC236}">
                <a16:creationId xmlns:a16="http://schemas.microsoft.com/office/drawing/2014/main" id="{B872E1EB-E6EC-739A-A6FA-4E2C8CBDF8D3}"/>
              </a:ext>
            </a:extLst>
          </p:cNvPr>
          <p:cNvSpPr/>
          <p:nvPr/>
        </p:nvSpPr>
        <p:spPr>
          <a:xfrm>
            <a:off x="9538357" y="3806552"/>
            <a:ext cx="2030311" cy="1079694"/>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itchFamily="34" charset="-122"/>
                <a:ea typeface="微软雅黑" pitchFamily="34" charset="-122"/>
              </a:rPr>
              <a:t>以激励</a:t>
            </a:r>
            <a:endParaRPr lang="en-US" altLang="zh-CN" sz="3120" b="1" dirty="0">
              <a:solidFill>
                <a:schemeClr val="bg1"/>
              </a:solidFill>
              <a:latin typeface="微软雅黑" pitchFamily="34" charset="-122"/>
              <a:ea typeface="微软雅黑" pitchFamily="34" charset="-122"/>
            </a:endParaRPr>
          </a:p>
          <a:p>
            <a:pPr lvl="0" algn="ctr"/>
            <a:r>
              <a:rPr lang="zh-CN" altLang="en-US" sz="3120" b="1" dirty="0">
                <a:solidFill>
                  <a:schemeClr val="bg1"/>
                </a:solidFill>
                <a:latin typeface="微软雅黑" pitchFamily="34" charset="-122"/>
                <a:ea typeface="微软雅黑" pitchFamily="34" charset="-122"/>
              </a:rPr>
              <a:t>为目的</a:t>
            </a:r>
            <a:endParaRPr lang="en-US" altLang="zh-CN" sz="1560" dirty="0">
              <a:solidFill>
                <a:schemeClr val="bg1"/>
              </a:solidFill>
              <a:latin typeface="微软雅黑" pitchFamily="34" charset="-122"/>
              <a:ea typeface="微软雅黑" pitchFamily="34" charset="-122"/>
            </a:endParaRPr>
          </a:p>
        </p:txBody>
      </p:sp>
      <p:sp>
        <p:nvSpPr>
          <p:cNvPr id="16" name="文本框 7">
            <a:extLst>
              <a:ext uri="{FF2B5EF4-FFF2-40B4-BE49-F238E27FC236}">
                <a16:creationId xmlns:a16="http://schemas.microsoft.com/office/drawing/2014/main" id="{CBFDCBFF-D309-3658-9061-2B3BD644FEFB}"/>
              </a:ext>
            </a:extLst>
          </p:cNvPr>
          <p:cNvSpPr txBox="1">
            <a:spLocks noChangeArrowheads="1"/>
          </p:cNvSpPr>
          <p:nvPr/>
        </p:nvSpPr>
        <p:spPr bwMode="auto">
          <a:xfrm>
            <a:off x="3467684" y="1717294"/>
            <a:ext cx="2343607" cy="825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latin typeface="微软雅黑" pitchFamily="34" charset="-122"/>
              </a:rPr>
              <a:t>利润是酒店可持续性发展的先驱条件，科学引导部门职能落地，完善整体管理团队的利润至上思维</a:t>
            </a:r>
            <a:endParaRPr lang="zh-CN" altLang="en-US" sz="1100" dirty="0">
              <a:latin typeface="微软雅黑" pitchFamily="34" charset="-122"/>
            </a:endParaRPr>
          </a:p>
        </p:txBody>
      </p:sp>
      <p:sp>
        <p:nvSpPr>
          <p:cNvPr id="17" name="文本框 7">
            <a:extLst>
              <a:ext uri="{FF2B5EF4-FFF2-40B4-BE49-F238E27FC236}">
                <a16:creationId xmlns:a16="http://schemas.microsoft.com/office/drawing/2014/main" id="{C686BF58-A390-5F34-0036-77239BD7B048}"/>
              </a:ext>
            </a:extLst>
          </p:cNvPr>
          <p:cNvSpPr txBox="1">
            <a:spLocks noChangeArrowheads="1"/>
          </p:cNvSpPr>
          <p:nvPr/>
        </p:nvSpPr>
        <p:spPr bwMode="auto">
          <a:xfrm>
            <a:off x="6424693" y="4941314"/>
            <a:ext cx="2343607" cy="133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latin typeface="微软雅黑" pitchFamily="34" charset="-122"/>
              </a:rPr>
              <a:t>科学设定两大板块考核分类，通过“酒店综合指标”来确保整体管理层的思想一致性，通过“部门考核指标”来给予管理层抓手，为酒店的良性发展，搭建优质化人才筛选</a:t>
            </a:r>
            <a:endParaRPr lang="zh-CN" altLang="en-US" sz="1100" dirty="0">
              <a:latin typeface="微软雅黑" pitchFamily="34" charset="-122"/>
            </a:endParaRPr>
          </a:p>
        </p:txBody>
      </p:sp>
      <p:sp>
        <p:nvSpPr>
          <p:cNvPr id="24" name="文本框 7">
            <a:extLst>
              <a:ext uri="{FF2B5EF4-FFF2-40B4-BE49-F238E27FC236}">
                <a16:creationId xmlns:a16="http://schemas.microsoft.com/office/drawing/2014/main" id="{D4C3248D-AF3D-0F03-C52E-5D8AC5A3DA37}"/>
              </a:ext>
            </a:extLst>
          </p:cNvPr>
          <p:cNvSpPr txBox="1">
            <a:spLocks noChangeArrowheads="1"/>
          </p:cNvSpPr>
          <p:nvPr/>
        </p:nvSpPr>
        <p:spPr bwMode="auto">
          <a:xfrm>
            <a:off x="9381921" y="1493004"/>
            <a:ext cx="2343607" cy="1084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00" dirty="0">
                <a:latin typeface="微软雅黑" pitchFamily="34" charset="-122"/>
              </a:rPr>
              <a:t>根据不同部门、层级的职能划分，合理设立考核指标。以此激励各团队成员，通过完成绩效，以实现最大化工作效率为基础目的</a:t>
            </a:r>
            <a:endParaRPr lang="zh-CN" altLang="en-US" sz="1100" dirty="0">
              <a:latin typeface="微软雅黑" pitchFamily="34" charset="-122"/>
            </a:endParaRPr>
          </a:p>
        </p:txBody>
      </p:sp>
      <p:pic>
        <p:nvPicPr>
          <p:cNvPr id="25" name="图片 24">
            <a:extLst>
              <a:ext uri="{FF2B5EF4-FFF2-40B4-BE49-F238E27FC236}">
                <a16:creationId xmlns:a16="http://schemas.microsoft.com/office/drawing/2014/main" id="{BA42600F-58AA-E54E-202A-7CCDA647F2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7527" y="196466"/>
            <a:ext cx="1510766" cy="848377"/>
          </a:xfrm>
          <a:prstGeom prst="rect">
            <a:avLst/>
          </a:prstGeom>
        </p:spPr>
      </p:pic>
      <p:pic>
        <p:nvPicPr>
          <p:cNvPr id="26" name="图片 25">
            <a:extLst>
              <a:ext uri="{FF2B5EF4-FFF2-40B4-BE49-F238E27FC236}">
                <a16:creationId xmlns:a16="http://schemas.microsoft.com/office/drawing/2014/main" id="{E79B5445-0558-F14A-252C-6341CFF17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17500319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1750"/>
                            </p:stCondLst>
                            <p:childTnLst>
                              <p:par>
                                <p:cTn id="22" presetID="21"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750"/>
                                        <p:tgtEl>
                                          <p:spTgt spid="12"/>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750"/>
                                        <p:tgtEl>
                                          <p:spTgt spid="19"/>
                                        </p:tgtEl>
                                      </p:cBhvr>
                                    </p:animEffect>
                                  </p:childTnLst>
                                </p:cTn>
                              </p:par>
                            </p:childTnLst>
                          </p:cTn>
                        </p:par>
                        <p:par>
                          <p:cTn id="39" fill="hold">
                            <p:stCondLst>
                              <p:cond delay="425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4750"/>
                            </p:stCondLst>
                            <p:childTnLst>
                              <p:par>
                                <p:cTn id="46" presetID="2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childTnLst>
                          </p:cTn>
                        </p:par>
                        <p:par>
                          <p:cTn id="49" fill="hold">
                            <p:stCondLst>
                              <p:cond delay="5250"/>
                            </p:stCondLst>
                            <p:childTnLst>
                              <p:par>
                                <p:cTn id="50" presetID="21" presetClass="entr" presetSubtype="1"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heel(1)">
                                      <p:cBhvr>
                                        <p:cTn id="52" dur="750"/>
                                        <p:tgtEl>
                                          <p:spTgt spid="3"/>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par>
                          <p:cTn id="59" fill="hold">
                            <p:stCondLst>
                              <p:cond delay="6500"/>
                            </p:stCondLst>
                            <p:childTnLst>
                              <p:par>
                                <p:cTn id="60" presetID="22" presetClass="entr" presetSubtype="4"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up)">
                                      <p:cBhvr>
                                        <p:cTn id="68" dur="500"/>
                                        <p:tgtEl>
                                          <p:spTgt spid="17"/>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5" grpId="0" animBg="1"/>
      <p:bldP spid="19" grpId="0" animBg="1"/>
      <p:bldP spid="20" grpId="0"/>
      <p:bldP spid="3" grpId="0" animBg="1"/>
      <p:bldP spid="5" grpId="0" animBg="1"/>
      <p:bldP spid="6" grpId="0"/>
      <p:bldP spid="16" grpId="0"/>
      <p:bldP spid="17"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考核目标</a:t>
            </a:r>
          </a:p>
        </p:txBody>
      </p:sp>
      <p:grpSp>
        <p:nvGrpSpPr>
          <p:cNvPr id="8" name="组合 7"/>
          <p:cNvGrpSpPr/>
          <p:nvPr/>
        </p:nvGrpSpPr>
        <p:grpSpPr>
          <a:xfrm>
            <a:off x="3643746" y="1828838"/>
            <a:ext cx="2491979" cy="4293855"/>
            <a:chOff x="3643745" y="1999368"/>
            <a:chExt cx="2491979" cy="4293855"/>
          </a:xfrm>
        </p:grpSpPr>
        <p:sp>
          <p:nvSpPr>
            <p:cNvPr id="9" name="矩形 8"/>
            <p:cNvSpPr/>
            <p:nvPr/>
          </p:nvSpPr>
          <p:spPr>
            <a:xfrm>
              <a:off x="4433455" y="1999369"/>
              <a:ext cx="1702269" cy="4293854"/>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0" name="矩形 9"/>
            <p:cNvSpPr/>
            <p:nvPr/>
          </p:nvSpPr>
          <p:spPr>
            <a:xfrm>
              <a:off x="3643745" y="1999368"/>
              <a:ext cx="789709" cy="4293854"/>
            </a:xfrm>
            <a:prstGeom prst="rect">
              <a:avLst/>
            </a:prstGeom>
            <a:solidFill>
              <a:srgbClr val="B0D00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sp>
        <p:nvSpPr>
          <p:cNvPr id="19" name="矩形 18"/>
          <p:cNvSpPr/>
          <p:nvPr/>
        </p:nvSpPr>
        <p:spPr>
          <a:xfrm flipH="1">
            <a:off x="6359352" y="1722170"/>
            <a:ext cx="5832648" cy="448941"/>
          </a:xfrm>
          <a:prstGeom prst="rect">
            <a:avLst/>
          </a:prstGeom>
          <a:effectLst/>
        </p:spPr>
        <p:txBody>
          <a:bodyPr wrap="square" lIns="121893" tIns="60946" rIns="121893" bIns="60946">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月度考核：</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6371074" y="2273110"/>
            <a:ext cx="4809545" cy="731326"/>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缩小管理类考核密度，以月度考核作为奠定基础。</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并以此为抓手覆盖全方位科学团队运营。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6359352" y="3190969"/>
            <a:ext cx="5832648" cy="448941"/>
          </a:xfrm>
          <a:prstGeom prst="rect">
            <a:avLst/>
          </a:prstGeom>
          <a:effectLst/>
        </p:spPr>
        <p:txBody>
          <a:bodyPr wrap="square" lIns="121893" tIns="60946" rIns="121893" bIns="60946">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季度考核：</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flipH="1">
            <a:off x="6371074" y="3687142"/>
            <a:ext cx="5832648" cy="731326"/>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根据市场淡旺季分类，将不可抗月度损失以季度形式进行深化考核奖惩，履行“以激励为目的”的绩效管理原则。</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flipH="1">
            <a:off x="6371074" y="4607414"/>
            <a:ext cx="5832648" cy="448941"/>
          </a:xfrm>
          <a:prstGeom prst="rect">
            <a:avLst/>
          </a:prstGeom>
          <a:effectLst/>
        </p:spPr>
        <p:txBody>
          <a:bodyPr wrap="square" lIns="121893" tIns="60946" rIns="121893" bIns="60946">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年度考核</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443976" y="137624"/>
            <a:ext cx="733561" cy="998973"/>
            <a:chOff x="377787" y="229537"/>
            <a:chExt cx="1499492" cy="2042028"/>
          </a:xfrm>
        </p:grpSpPr>
        <p:sp>
          <p:nvSpPr>
            <p:cNvPr id="30" name="椭圆 29"/>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a:extLst>
              <a:ext uri="{FF2B5EF4-FFF2-40B4-BE49-F238E27FC236}">
                <a16:creationId xmlns:a16="http://schemas.microsoft.com/office/drawing/2014/main" id="{548623D6-B1D5-4987-B4DD-D80C769B3F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11381" y="2722051"/>
            <a:ext cx="4629014" cy="2859389"/>
          </a:xfrm>
          <a:prstGeom prst="rect">
            <a:avLst/>
          </a:prstGeom>
        </p:spPr>
      </p:pic>
      <p:sp>
        <p:nvSpPr>
          <p:cNvPr id="2" name="矩形 1">
            <a:extLst>
              <a:ext uri="{FF2B5EF4-FFF2-40B4-BE49-F238E27FC236}">
                <a16:creationId xmlns:a16="http://schemas.microsoft.com/office/drawing/2014/main" id="{A10BA845-09C9-4A8D-89B5-244448E2F187}"/>
              </a:ext>
            </a:extLst>
          </p:cNvPr>
          <p:cNvSpPr/>
          <p:nvPr/>
        </p:nvSpPr>
        <p:spPr>
          <a:xfrm flipH="1">
            <a:off x="6359352" y="5155941"/>
            <a:ext cx="5832648" cy="731326"/>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让年终奖机制的执行有的放矢，从普及型年终奖发放转型为“因人而异”，以个人表现为年终奖实际比例导向。</a:t>
            </a:r>
            <a:endParaRPr lang="en-US" altLang="zh-CN" sz="1400" dirty="0">
              <a:solidFill>
                <a:schemeClr val="tx1">
                  <a:lumMod val="75000"/>
                  <a:lumOff val="25000"/>
                </a:schemeClr>
              </a:solidFill>
              <a:latin typeface="微软雅黑" pitchFamily="34" charset="-122"/>
              <a:ea typeface="微软雅黑" pitchFamily="34" charset="-122"/>
            </a:endParaRPr>
          </a:p>
        </p:txBody>
      </p:sp>
      <p:pic>
        <p:nvPicPr>
          <p:cNvPr id="3" name="图片 2">
            <a:extLst>
              <a:ext uri="{FF2B5EF4-FFF2-40B4-BE49-F238E27FC236}">
                <a16:creationId xmlns:a16="http://schemas.microsoft.com/office/drawing/2014/main" id="{38EFA630-04C0-4D10-EAEA-30BAC757E6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0033" y="206139"/>
            <a:ext cx="1510766" cy="848377"/>
          </a:xfrm>
          <a:prstGeom prst="rect">
            <a:avLst/>
          </a:prstGeom>
        </p:spPr>
      </p:pic>
      <p:pic>
        <p:nvPicPr>
          <p:cNvPr id="4" name="图片 3">
            <a:extLst>
              <a:ext uri="{FF2B5EF4-FFF2-40B4-BE49-F238E27FC236}">
                <a16:creationId xmlns:a16="http://schemas.microsoft.com/office/drawing/2014/main" id="{1B68B517-E30E-76BA-9A9F-E246BFCA52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100618715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6" grpId="0"/>
      <p:bldP spid="27" grpId="0"/>
      <p:bldP spid="28"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203773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考核用途</a:t>
            </a:r>
          </a:p>
        </p:txBody>
      </p:sp>
      <p:sp>
        <p:nvSpPr>
          <p:cNvPr id="8" name="圆角矩形 7"/>
          <p:cNvSpPr/>
          <p:nvPr/>
        </p:nvSpPr>
        <p:spPr>
          <a:xfrm rot="900000">
            <a:off x="538405" y="1556510"/>
            <a:ext cx="1474900" cy="1861511"/>
          </a:xfrm>
          <a:prstGeom prst="roundRect">
            <a:avLst>
              <a:gd name="adj" fmla="val 9375"/>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900000">
            <a:off x="2980451" y="1651818"/>
            <a:ext cx="1502249" cy="1861511"/>
          </a:xfrm>
          <a:prstGeom prst="roundRect">
            <a:avLst>
              <a:gd name="adj" fmla="val 9375"/>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900000">
            <a:off x="5497435" y="1670325"/>
            <a:ext cx="1359239" cy="1861511"/>
          </a:xfrm>
          <a:prstGeom prst="roundRect">
            <a:avLst>
              <a:gd name="adj" fmla="val 9375"/>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900000">
            <a:off x="7872833" y="1678011"/>
            <a:ext cx="1418640" cy="1861511"/>
          </a:xfrm>
          <a:prstGeom prst="roundRect">
            <a:avLst>
              <a:gd name="adj" fmla="val 9375"/>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53089" y="3791848"/>
            <a:ext cx="1908970" cy="488961"/>
            <a:chOff x="1132631" y="4925559"/>
            <a:chExt cx="1908970" cy="488961"/>
          </a:xfrm>
        </p:grpSpPr>
        <p:sp>
          <p:nvSpPr>
            <p:cNvPr id="26" name="圆角矩形 25"/>
            <p:cNvSpPr/>
            <p:nvPr/>
          </p:nvSpPr>
          <p:spPr>
            <a:xfrm>
              <a:off x="1132631" y="4981807"/>
              <a:ext cx="1908970" cy="432713"/>
            </a:xfrm>
            <a:prstGeom prst="roundRect">
              <a:avLst>
                <a:gd name="adj" fmla="val 50000"/>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1"/>
            <p:cNvSpPr txBox="1"/>
            <p:nvPr/>
          </p:nvSpPr>
          <p:spPr>
            <a:xfrm>
              <a:off x="1429157" y="4925559"/>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一级考核</a:t>
              </a:r>
            </a:p>
          </p:txBody>
        </p:sp>
      </p:grpSp>
      <p:sp>
        <p:nvSpPr>
          <p:cNvPr id="28" name="TextBox 12"/>
          <p:cNvSpPr txBox="1"/>
          <p:nvPr/>
        </p:nvSpPr>
        <p:spPr>
          <a:xfrm>
            <a:off x="205510" y="4568192"/>
            <a:ext cx="2110393" cy="1721690"/>
          </a:xfrm>
          <a:prstGeom prst="rect">
            <a:avLst/>
          </a:prstGeom>
          <a:noFill/>
        </p:spPr>
        <p:txBody>
          <a:bodyPr wrap="square" rtlCol="0">
            <a:sp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考核对象：总经理（</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JB1</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通途：通过“酒店综合管理”指标，让业主能够有效的定义总经理岗位的实质工作表现，提升该岗位人员的管理效率。</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765147" y="3778199"/>
            <a:ext cx="1908970" cy="488961"/>
            <a:chOff x="3880181" y="4925559"/>
            <a:chExt cx="1908970" cy="488961"/>
          </a:xfrm>
        </p:grpSpPr>
        <p:sp>
          <p:nvSpPr>
            <p:cNvPr id="29" name="圆角矩形 28"/>
            <p:cNvSpPr/>
            <p:nvPr/>
          </p:nvSpPr>
          <p:spPr>
            <a:xfrm>
              <a:off x="3880181" y="4981807"/>
              <a:ext cx="1908970" cy="432713"/>
            </a:xfrm>
            <a:prstGeom prst="roundRect">
              <a:avLst>
                <a:gd name="adj" fmla="val 50000"/>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1"/>
            <p:cNvSpPr txBox="1"/>
            <p:nvPr/>
          </p:nvSpPr>
          <p:spPr>
            <a:xfrm>
              <a:off x="4144268" y="4925559"/>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二级考核</a:t>
              </a:r>
            </a:p>
          </p:txBody>
        </p:sp>
      </p:grpSp>
      <p:grpSp>
        <p:nvGrpSpPr>
          <p:cNvPr id="4" name="组合 3"/>
          <p:cNvGrpSpPr/>
          <p:nvPr/>
        </p:nvGrpSpPr>
        <p:grpSpPr>
          <a:xfrm>
            <a:off x="5277205" y="3791848"/>
            <a:ext cx="1908970" cy="488961"/>
            <a:chOff x="6424648" y="4925559"/>
            <a:chExt cx="1908970" cy="488961"/>
          </a:xfrm>
        </p:grpSpPr>
        <p:sp>
          <p:nvSpPr>
            <p:cNvPr id="32" name="圆角矩形 31"/>
            <p:cNvSpPr/>
            <p:nvPr/>
          </p:nvSpPr>
          <p:spPr>
            <a:xfrm>
              <a:off x="6424648" y="4981807"/>
              <a:ext cx="1908970" cy="432713"/>
            </a:xfrm>
            <a:prstGeom prst="roundRect">
              <a:avLst>
                <a:gd name="adj" fmla="val 50000"/>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11"/>
            <p:cNvSpPr txBox="1"/>
            <p:nvPr/>
          </p:nvSpPr>
          <p:spPr>
            <a:xfrm>
              <a:off x="6688735" y="4925559"/>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三级考核</a:t>
              </a:r>
            </a:p>
          </p:txBody>
        </p:sp>
      </p:grpSp>
      <p:grpSp>
        <p:nvGrpSpPr>
          <p:cNvPr id="5" name="组合 4"/>
          <p:cNvGrpSpPr/>
          <p:nvPr/>
        </p:nvGrpSpPr>
        <p:grpSpPr>
          <a:xfrm>
            <a:off x="7656997" y="3778199"/>
            <a:ext cx="1908970" cy="488961"/>
            <a:chOff x="9172198" y="4925559"/>
            <a:chExt cx="1908970" cy="488961"/>
          </a:xfrm>
        </p:grpSpPr>
        <p:sp>
          <p:nvSpPr>
            <p:cNvPr id="35" name="圆角矩形 34"/>
            <p:cNvSpPr/>
            <p:nvPr/>
          </p:nvSpPr>
          <p:spPr>
            <a:xfrm>
              <a:off x="9172198" y="4981807"/>
              <a:ext cx="1908970" cy="432713"/>
            </a:xfrm>
            <a:prstGeom prst="roundRect">
              <a:avLst>
                <a:gd name="adj" fmla="val 50000"/>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11"/>
            <p:cNvSpPr txBox="1"/>
            <p:nvPr/>
          </p:nvSpPr>
          <p:spPr>
            <a:xfrm>
              <a:off x="9436285" y="4925559"/>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四级考核</a:t>
              </a:r>
            </a:p>
          </p:txBody>
        </p:sp>
      </p:grpSp>
      <p:grpSp>
        <p:nvGrpSpPr>
          <p:cNvPr id="38" name="组合 37"/>
          <p:cNvGrpSpPr/>
          <p:nvPr/>
        </p:nvGrpSpPr>
        <p:grpSpPr>
          <a:xfrm>
            <a:off x="443976" y="137624"/>
            <a:ext cx="733561" cy="998973"/>
            <a:chOff x="377787" y="229537"/>
            <a:chExt cx="1499492" cy="2042028"/>
          </a:xfrm>
        </p:grpSpPr>
        <p:sp>
          <p:nvSpPr>
            <p:cNvPr id="39" name="椭圆 38"/>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user_125693">
            <a:extLst>
              <a:ext uri="{FF2B5EF4-FFF2-40B4-BE49-F238E27FC236}">
                <a16:creationId xmlns:a16="http://schemas.microsoft.com/office/drawing/2014/main" id="{F6C4BE55-4EC8-4201-B773-54F51F25F58F}"/>
              </a:ext>
            </a:extLst>
          </p:cNvPr>
          <p:cNvSpPr>
            <a:spLocks noChangeAspect="1"/>
          </p:cNvSpPr>
          <p:nvPr/>
        </p:nvSpPr>
        <p:spPr bwMode="auto">
          <a:xfrm>
            <a:off x="654992" y="1797854"/>
            <a:ext cx="1075030" cy="1159455"/>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rgbClr val="FEFEFE"/>
          </a:solidFill>
          <a:ln>
            <a:noFill/>
          </a:ln>
        </p:spPr>
      </p:sp>
      <p:sp>
        <p:nvSpPr>
          <p:cNvPr id="42" name="user_125693">
            <a:extLst>
              <a:ext uri="{FF2B5EF4-FFF2-40B4-BE49-F238E27FC236}">
                <a16:creationId xmlns:a16="http://schemas.microsoft.com/office/drawing/2014/main" id="{713115EF-C14F-438C-B104-29C174578330}"/>
              </a:ext>
            </a:extLst>
          </p:cNvPr>
          <p:cNvSpPr>
            <a:spLocks noChangeAspect="1"/>
          </p:cNvSpPr>
          <p:nvPr/>
        </p:nvSpPr>
        <p:spPr bwMode="auto">
          <a:xfrm>
            <a:off x="3346838" y="1973960"/>
            <a:ext cx="888033" cy="1159455"/>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rgbClr val="FEFEFE"/>
          </a:solidFill>
          <a:ln>
            <a:noFill/>
          </a:ln>
        </p:spPr>
      </p:sp>
      <p:sp>
        <p:nvSpPr>
          <p:cNvPr id="43" name="user_125693">
            <a:extLst>
              <a:ext uri="{FF2B5EF4-FFF2-40B4-BE49-F238E27FC236}">
                <a16:creationId xmlns:a16="http://schemas.microsoft.com/office/drawing/2014/main" id="{3FFD7753-ABE4-4106-AA83-8A5E940A3CE7}"/>
              </a:ext>
            </a:extLst>
          </p:cNvPr>
          <p:cNvSpPr>
            <a:spLocks noChangeAspect="1"/>
          </p:cNvSpPr>
          <p:nvPr/>
        </p:nvSpPr>
        <p:spPr bwMode="auto">
          <a:xfrm>
            <a:off x="5785080" y="2010973"/>
            <a:ext cx="783948" cy="1159455"/>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rgbClr val="FEFEFE"/>
          </a:solidFill>
          <a:ln>
            <a:noFill/>
          </a:ln>
        </p:spPr>
      </p:sp>
      <p:sp>
        <p:nvSpPr>
          <p:cNvPr id="44" name="user_125693">
            <a:extLst>
              <a:ext uri="{FF2B5EF4-FFF2-40B4-BE49-F238E27FC236}">
                <a16:creationId xmlns:a16="http://schemas.microsoft.com/office/drawing/2014/main" id="{E21BBC16-666B-4C43-A87A-74C30368B811}"/>
              </a:ext>
            </a:extLst>
          </p:cNvPr>
          <p:cNvSpPr>
            <a:spLocks noChangeAspect="1"/>
          </p:cNvSpPr>
          <p:nvPr/>
        </p:nvSpPr>
        <p:spPr bwMode="auto">
          <a:xfrm>
            <a:off x="8192178" y="2010973"/>
            <a:ext cx="838608" cy="1159455"/>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rgbClr val="FEFEFE"/>
          </a:solidFill>
          <a:ln>
            <a:noFill/>
          </a:ln>
        </p:spPr>
      </p:sp>
      <p:sp>
        <p:nvSpPr>
          <p:cNvPr id="6" name="TextBox 12">
            <a:extLst>
              <a:ext uri="{FF2B5EF4-FFF2-40B4-BE49-F238E27FC236}">
                <a16:creationId xmlns:a16="http://schemas.microsoft.com/office/drawing/2014/main" id="{0E37736A-59AA-95E1-5B7C-B42528B09FF3}"/>
              </a:ext>
            </a:extLst>
          </p:cNvPr>
          <p:cNvSpPr txBox="1"/>
          <p:nvPr/>
        </p:nvSpPr>
        <p:spPr>
          <a:xfrm>
            <a:off x="2578500" y="4560601"/>
            <a:ext cx="2238413" cy="1721690"/>
          </a:xfrm>
          <a:prstGeom prst="rect">
            <a:avLst/>
          </a:prstGeom>
          <a:noFill/>
        </p:spPr>
        <p:txBody>
          <a:bodyPr wrap="square" rtlCol="0">
            <a:sp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考核对象：总监级别（</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JB2-3</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通途：通过“酒店综合管理”及“部门专项考核”两大类指标，协助总经理有效开展行政督导、收益及运营管理的各项工作</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12">
            <a:extLst>
              <a:ext uri="{FF2B5EF4-FFF2-40B4-BE49-F238E27FC236}">
                <a16:creationId xmlns:a16="http://schemas.microsoft.com/office/drawing/2014/main" id="{F089A917-A986-DB38-55E7-A4939066C774}"/>
              </a:ext>
            </a:extLst>
          </p:cNvPr>
          <p:cNvSpPr txBox="1"/>
          <p:nvPr/>
        </p:nvSpPr>
        <p:spPr>
          <a:xfrm>
            <a:off x="5096444" y="4552134"/>
            <a:ext cx="2238413" cy="1444691"/>
          </a:xfrm>
          <a:prstGeom prst="rect">
            <a:avLst/>
          </a:prstGeom>
          <a:noFill/>
        </p:spPr>
        <p:txBody>
          <a:bodyPr wrap="square" rtlCol="0">
            <a:sp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考核对象：经理级别（</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JB4</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通途：通过“酒店综合管理”及“部门专项考核”两大类指标，协助总监级别有效开展相应督导工作</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12">
            <a:extLst>
              <a:ext uri="{FF2B5EF4-FFF2-40B4-BE49-F238E27FC236}">
                <a16:creationId xmlns:a16="http://schemas.microsoft.com/office/drawing/2014/main" id="{785E522D-19BF-9E91-128E-E1514DAD59F8}"/>
              </a:ext>
            </a:extLst>
          </p:cNvPr>
          <p:cNvSpPr txBox="1"/>
          <p:nvPr/>
        </p:nvSpPr>
        <p:spPr>
          <a:xfrm>
            <a:off x="7510142" y="4535200"/>
            <a:ext cx="2238413" cy="1444691"/>
          </a:xfrm>
          <a:prstGeom prst="rect">
            <a:avLst/>
          </a:prstGeom>
          <a:noFill/>
        </p:spPr>
        <p:txBody>
          <a:bodyPr wrap="square" rtlCol="0">
            <a:sp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考核对象：中层级别（</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JB5-6</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通途：通过“酒店综合管理”及“部门专项考核”两大类指标，协助总监及部门经理级别有效开展相应管理工作</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圆角矩形 13">
            <a:extLst>
              <a:ext uri="{FF2B5EF4-FFF2-40B4-BE49-F238E27FC236}">
                <a16:creationId xmlns:a16="http://schemas.microsoft.com/office/drawing/2014/main" id="{E46AAB01-29A4-8DBD-02A0-EBC99041A778}"/>
              </a:ext>
            </a:extLst>
          </p:cNvPr>
          <p:cNvSpPr/>
          <p:nvPr/>
        </p:nvSpPr>
        <p:spPr>
          <a:xfrm rot="900000">
            <a:off x="10307631" y="1738637"/>
            <a:ext cx="1359239" cy="1861511"/>
          </a:xfrm>
          <a:prstGeom prst="roundRect">
            <a:avLst>
              <a:gd name="adj" fmla="val 9375"/>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user_125693">
            <a:extLst>
              <a:ext uri="{FF2B5EF4-FFF2-40B4-BE49-F238E27FC236}">
                <a16:creationId xmlns:a16="http://schemas.microsoft.com/office/drawing/2014/main" id="{9B8CE640-C017-39B3-EB7A-614E73841EDC}"/>
              </a:ext>
            </a:extLst>
          </p:cNvPr>
          <p:cNvSpPr>
            <a:spLocks noChangeAspect="1"/>
          </p:cNvSpPr>
          <p:nvPr/>
        </p:nvSpPr>
        <p:spPr bwMode="auto">
          <a:xfrm>
            <a:off x="10595276" y="2079285"/>
            <a:ext cx="783948" cy="1159455"/>
          </a:xfrm>
          <a:custGeom>
            <a:avLst/>
            <a:gdLst>
              <a:gd name="T0" fmla="*/ 5806 w 6024"/>
              <a:gd name="T1" fmla="*/ 5195 h 6507"/>
              <a:gd name="T2" fmla="*/ 4043 w 6024"/>
              <a:gd name="T3" fmla="*/ 4064 h 6507"/>
              <a:gd name="T4" fmla="*/ 4012 w 6024"/>
              <a:gd name="T5" fmla="*/ 4015 h 6507"/>
              <a:gd name="T6" fmla="*/ 4012 w 6024"/>
              <a:gd name="T7" fmla="*/ 2820 h 6507"/>
              <a:gd name="T8" fmla="*/ 4262 w 6024"/>
              <a:gd name="T9" fmla="*/ 2355 h 6507"/>
              <a:gd name="T10" fmla="*/ 4262 w 6024"/>
              <a:gd name="T11" fmla="*/ 1116 h 6507"/>
              <a:gd name="T12" fmla="*/ 3146 w 6024"/>
              <a:gd name="T13" fmla="*/ 0 h 6507"/>
              <a:gd name="T14" fmla="*/ 3012 w 6024"/>
              <a:gd name="T15" fmla="*/ 0 h 6507"/>
              <a:gd name="T16" fmla="*/ 2879 w 6024"/>
              <a:gd name="T17" fmla="*/ 0 h 6507"/>
              <a:gd name="T18" fmla="*/ 1763 w 6024"/>
              <a:gd name="T19" fmla="*/ 1116 h 6507"/>
              <a:gd name="T20" fmla="*/ 1763 w 6024"/>
              <a:gd name="T21" fmla="*/ 2355 h 6507"/>
              <a:gd name="T22" fmla="*/ 2012 w 6024"/>
              <a:gd name="T23" fmla="*/ 2820 h 6507"/>
              <a:gd name="T24" fmla="*/ 2012 w 6024"/>
              <a:gd name="T25" fmla="*/ 4013 h 6507"/>
              <a:gd name="T26" fmla="*/ 1982 w 6024"/>
              <a:gd name="T27" fmla="*/ 4063 h 6507"/>
              <a:gd name="T28" fmla="*/ 219 w 6024"/>
              <a:gd name="T29" fmla="*/ 5193 h 6507"/>
              <a:gd name="T30" fmla="*/ 0 w 6024"/>
              <a:gd name="T31" fmla="*/ 5657 h 6507"/>
              <a:gd name="T32" fmla="*/ 0 w 6024"/>
              <a:gd name="T33" fmla="*/ 6507 h 6507"/>
              <a:gd name="T34" fmla="*/ 2616 w 6024"/>
              <a:gd name="T35" fmla="*/ 6507 h 6507"/>
              <a:gd name="T36" fmla="*/ 2875 w 6024"/>
              <a:gd name="T37" fmla="*/ 5323 h 6507"/>
              <a:gd name="T38" fmla="*/ 3012 w 6024"/>
              <a:gd name="T39" fmla="*/ 4559 h 6507"/>
              <a:gd name="T40" fmla="*/ 3012 w 6024"/>
              <a:gd name="T41" fmla="*/ 4559 h 6507"/>
              <a:gd name="T42" fmla="*/ 3012 w 6024"/>
              <a:gd name="T43" fmla="*/ 4559 h 6507"/>
              <a:gd name="T44" fmla="*/ 3150 w 6024"/>
              <a:gd name="T45" fmla="*/ 5323 h 6507"/>
              <a:gd name="T46" fmla="*/ 3408 w 6024"/>
              <a:gd name="T47" fmla="*/ 6507 h 6507"/>
              <a:gd name="T48" fmla="*/ 6024 w 6024"/>
              <a:gd name="T49" fmla="*/ 6507 h 6507"/>
              <a:gd name="T50" fmla="*/ 6024 w 6024"/>
              <a:gd name="T51" fmla="*/ 5657 h 6507"/>
              <a:gd name="T52" fmla="*/ 5806 w 6024"/>
              <a:gd name="T53" fmla="*/ 5195 h 6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24" h="6507">
                <a:moveTo>
                  <a:pt x="5806" y="5195"/>
                </a:moveTo>
                <a:cubicBezTo>
                  <a:pt x="5039" y="4564"/>
                  <a:pt x="4211" y="4147"/>
                  <a:pt x="4043" y="4064"/>
                </a:cubicBezTo>
                <a:cubicBezTo>
                  <a:pt x="4024" y="4055"/>
                  <a:pt x="4012" y="4036"/>
                  <a:pt x="4012" y="4015"/>
                </a:cubicBezTo>
                <a:lnTo>
                  <a:pt x="4012" y="2820"/>
                </a:lnTo>
                <a:cubicBezTo>
                  <a:pt x="4163" y="2720"/>
                  <a:pt x="4262" y="2549"/>
                  <a:pt x="4262" y="2355"/>
                </a:cubicBezTo>
                <a:lnTo>
                  <a:pt x="4262" y="1116"/>
                </a:lnTo>
                <a:cubicBezTo>
                  <a:pt x="4262" y="500"/>
                  <a:pt x="3762" y="0"/>
                  <a:pt x="3146" y="0"/>
                </a:cubicBezTo>
                <a:lnTo>
                  <a:pt x="3012" y="0"/>
                </a:lnTo>
                <a:lnTo>
                  <a:pt x="2879" y="0"/>
                </a:lnTo>
                <a:cubicBezTo>
                  <a:pt x="2263" y="0"/>
                  <a:pt x="1763" y="500"/>
                  <a:pt x="1763" y="1116"/>
                </a:cubicBezTo>
                <a:lnTo>
                  <a:pt x="1763" y="2355"/>
                </a:lnTo>
                <a:cubicBezTo>
                  <a:pt x="1763" y="2548"/>
                  <a:pt x="1862" y="2719"/>
                  <a:pt x="2012" y="2820"/>
                </a:cubicBezTo>
                <a:lnTo>
                  <a:pt x="2012" y="4013"/>
                </a:lnTo>
                <a:cubicBezTo>
                  <a:pt x="2012" y="4035"/>
                  <a:pt x="2000" y="4053"/>
                  <a:pt x="1982" y="4063"/>
                </a:cubicBezTo>
                <a:cubicBezTo>
                  <a:pt x="1814" y="4145"/>
                  <a:pt x="986" y="4563"/>
                  <a:pt x="219" y="5193"/>
                </a:cubicBezTo>
                <a:cubicBezTo>
                  <a:pt x="80" y="5307"/>
                  <a:pt x="0" y="5477"/>
                  <a:pt x="0" y="5657"/>
                </a:cubicBezTo>
                <a:lnTo>
                  <a:pt x="0" y="6507"/>
                </a:lnTo>
                <a:lnTo>
                  <a:pt x="2616" y="6507"/>
                </a:lnTo>
                <a:lnTo>
                  <a:pt x="2875" y="5323"/>
                </a:lnTo>
                <a:cubicBezTo>
                  <a:pt x="2352" y="4595"/>
                  <a:pt x="2914" y="4559"/>
                  <a:pt x="3012" y="4559"/>
                </a:cubicBezTo>
                <a:lnTo>
                  <a:pt x="3012" y="4559"/>
                </a:lnTo>
                <a:lnTo>
                  <a:pt x="3012" y="4559"/>
                </a:lnTo>
                <a:cubicBezTo>
                  <a:pt x="3110" y="4560"/>
                  <a:pt x="3671" y="4595"/>
                  <a:pt x="3150" y="5323"/>
                </a:cubicBezTo>
                <a:lnTo>
                  <a:pt x="3408" y="6507"/>
                </a:lnTo>
                <a:lnTo>
                  <a:pt x="6024" y="6507"/>
                </a:lnTo>
                <a:lnTo>
                  <a:pt x="6024" y="5657"/>
                </a:lnTo>
                <a:cubicBezTo>
                  <a:pt x="6024" y="5479"/>
                  <a:pt x="5944" y="5308"/>
                  <a:pt x="5806" y="5195"/>
                </a:cubicBezTo>
                <a:close/>
              </a:path>
            </a:pathLst>
          </a:custGeom>
          <a:solidFill>
            <a:srgbClr val="FEFEFE"/>
          </a:solidFill>
          <a:ln>
            <a:noFill/>
          </a:ln>
        </p:spPr>
      </p:sp>
      <p:grpSp>
        <p:nvGrpSpPr>
          <p:cNvPr id="16" name="组合 15">
            <a:extLst>
              <a:ext uri="{FF2B5EF4-FFF2-40B4-BE49-F238E27FC236}">
                <a16:creationId xmlns:a16="http://schemas.microsoft.com/office/drawing/2014/main" id="{4A09EC46-B21C-57BF-9E5F-8A2960EAA030}"/>
              </a:ext>
            </a:extLst>
          </p:cNvPr>
          <p:cNvGrpSpPr/>
          <p:nvPr/>
        </p:nvGrpSpPr>
        <p:grpSpPr>
          <a:xfrm>
            <a:off x="9975640" y="3791848"/>
            <a:ext cx="1908970" cy="488961"/>
            <a:chOff x="6424648" y="4925559"/>
            <a:chExt cx="1908970" cy="488961"/>
          </a:xfrm>
        </p:grpSpPr>
        <p:sp>
          <p:nvSpPr>
            <p:cNvPr id="17" name="圆角矩形 31">
              <a:extLst>
                <a:ext uri="{FF2B5EF4-FFF2-40B4-BE49-F238E27FC236}">
                  <a16:creationId xmlns:a16="http://schemas.microsoft.com/office/drawing/2014/main" id="{BB059110-6CEB-0271-45CF-2323A4242D2C}"/>
                </a:ext>
              </a:extLst>
            </p:cNvPr>
            <p:cNvSpPr/>
            <p:nvPr/>
          </p:nvSpPr>
          <p:spPr>
            <a:xfrm>
              <a:off x="6424648" y="4981807"/>
              <a:ext cx="1908970" cy="432713"/>
            </a:xfrm>
            <a:prstGeom prst="roundRect">
              <a:avLst>
                <a:gd name="adj" fmla="val 50000"/>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1">
              <a:extLst>
                <a:ext uri="{FF2B5EF4-FFF2-40B4-BE49-F238E27FC236}">
                  <a16:creationId xmlns:a16="http://schemas.microsoft.com/office/drawing/2014/main" id="{74BD5F7F-4C6F-83F5-477D-DE0B38CE0BCF}"/>
                </a:ext>
              </a:extLst>
            </p:cNvPr>
            <p:cNvSpPr txBox="1"/>
            <p:nvPr/>
          </p:nvSpPr>
          <p:spPr>
            <a:xfrm>
              <a:off x="6688735" y="4925559"/>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五级考核</a:t>
              </a:r>
            </a:p>
          </p:txBody>
        </p:sp>
      </p:grpSp>
      <p:sp>
        <p:nvSpPr>
          <p:cNvPr id="21" name="TextBox 12">
            <a:extLst>
              <a:ext uri="{FF2B5EF4-FFF2-40B4-BE49-F238E27FC236}">
                <a16:creationId xmlns:a16="http://schemas.microsoft.com/office/drawing/2014/main" id="{56D446AC-8BCE-2800-A724-0BF270C3B66C}"/>
              </a:ext>
            </a:extLst>
          </p:cNvPr>
          <p:cNvSpPr txBox="1"/>
          <p:nvPr/>
        </p:nvSpPr>
        <p:spPr>
          <a:xfrm>
            <a:off x="9894318" y="4509799"/>
            <a:ext cx="2238413" cy="1721690"/>
          </a:xfrm>
          <a:prstGeom prst="rect">
            <a:avLst/>
          </a:prstGeom>
          <a:noFill/>
        </p:spPr>
        <p:txBody>
          <a:bodyPr wrap="square" rtlCol="0">
            <a:sp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考核对象：潜力级别（</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JB7-10</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通途：通过“部门专项考核”指标，协助管理层有效开展团队管理、人员合理使用等工作，以此最大化保障基础团队的工作质量。</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a16="http://schemas.microsoft.com/office/drawing/2014/main" id="{459FF1F3-0B7C-96F9-B1D1-6B62C3608E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2370" y="202322"/>
            <a:ext cx="1510766" cy="848377"/>
          </a:xfrm>
          <a:prstGeom prst="rect">
            <a:avLst/>
          </a:prstGeom>
        </p:spPr>
      </p:pic>
      <p:pic>
        <p:nvPicPr>
          <p:cNvPr id="23" name="图片 22">
            <a:extLst>
              <a:ext uri="{FF2B5EF4-FFF2-40B4-BE49-F238E27FC236}">
                <a16:creationId xmlns:a16="http://schemas.microsoft.com/office/drawing/2014/main" id="{94B03BAB-2BE5-0685-4651-AD41C1D9C0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5306766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arn(inVertical)">
                                      <p:cBhvr>
                                        <p:cTn id="16" dur="500"/>
                                        <p:tgtEl>
                                          <p:spTgt spid="28"/>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16" presetClass="entr" presetSubtype="2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par>
                                <p:cTn id="28" presetID="16" presetClass="entr" presetSubtype="21"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16" presetClass="entr" presetSubtype="21"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par>
                                <p:cTn id="38" presetID="2" presetClass="entr" presetSubtype="4"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ppt_x"/>
                                          </p:val>
                                        </p:tav>
                                        <p:tav tm="100000">
                                          <p:val>
                                            <p:strVal val="#ppt_x"/>
                                          </p:val>
                                        </p:tav>
                                      </p:tavLst>
                                    </p:anim>
                                    <p:anim calcmode="lin" valueType="num">
                                      <p:cBhvr additive="base">
                                        <p:cTn id="41" dur="500" fill="hold"/>
                                        <p:tgtEl>
                                          <p:spTgt spid="41"/>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ppt_x"/>
                                          </p:val>
                                        </p:tav>
                                        <p:tav tm="100000">
                                          <p:val>
                                            <p:strVal val="#ppt_x"/>
                                          </p:val>
                                        </p:tav>
                                      </p:tavLst>
                                    </p:anim>
                                    <p:anim calcmode="lin" valueType="num">
                                      <p:cBhvr additive="base">
                                        <p:cTn id="45" dur="500" fill="hold"/>
                                        <p:tgtEl>
                                          <p:spTgt spid="42"/>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ppt_x"/>
                                          </p:val>
                                        </p:tav>
                                        <p:tav tm="100000">
                                          <p:val>
                                            <p:strVal val="#ppt_x"/>
                                          </p:val>
                                        </p:tav>
                                      </p:tavLst>
                                    </p:anim>
                                    <p:anim calcmode="lin" valueType="num">
                                      <p:cBhvr additive="base">
                                        <p:cTn id="49" dur="500" fill="hold"/>
                                        <p:tgtEl>
                                          <p:spTgt spid="43"/>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ppt_x"/>
                                          </p:val>
                                        </p:tav>
                                        <p:tav tm="100000">
                                          <p:val>
                                            <p:strVal val="#ppt_x"/>
                                          </p:val>
                                        </p:tav>
                                      </p:tavLst>
                                    </p:anim>
                                    <p:anim calcmode="lin" valueType="num">
                                      <p:cBhvr additive="base">
                                        <p:cTn id="53" dur="500" fill="hold"/>
                                        <p:tgtEl>
                                          <p:spTgt spid="44"/>
                                        </p:tgtEl>
                                        <p:attrNameLst>
                                          <p:attrName>ppt_y</p:attrName>
                                        </p:attrNameLst>
                                      </p:cBhvr>
                                      <p:tavLst>
                                        <p:tav tm="0">
                                          <p:val>
                                            <p:strVal val="1+#ppt_h/2"/>
                                          </p:val>
                                        </p:tav>
                                        <p:tav tm="100000">
                                          <p:val>
                                            <p:strVal val="#ppt_y"/>
                                          </p:val>
                                        </p:tav>
                                      </p:tavLst>
                                    </p:anim>
                                  </p:childTnLst>
                                </p:cTn>
                              </p:par>
                              <p:par>
                                <p:cTn id="54" presetID="16" presetClass="entr" presetSubtype="21"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barn(inVertical)">
                                      <p:cBhvr>
                                        <p:cTn id="56" dur="500"/>
                                        <p:tgtEl>
                                          <p:spTgt spid="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barn(inVertical)">
                                      <p:cBhvr>
                                        <p:cTn id="59" dur="500"/>
                                        <p:tgtEl>
                                          <p:spTgt spid="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par>
                                <p:cTn id="71" presetID="16" presetClass="entr" presetSubtype="21"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barn(inVertical)">
                                      <p:cBhvr>
                                        <p:cTn id="73" dur="500"/>
                                        <p:tgtEl>
                                          <p:spTgt spid="16"/>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barn(inVertical)">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4" grpId="0" animBg="1"/>
      <p:bldP spid="20" grpId="0" animBg="1"/>
      <p:bldP spid="28" grpId="0"/>
      <p:bldP spid="6" grpId="0"/>
      <p:bldP spid="7" grpId="0"/>
      <p:bldP spid="9" grpId="0"/>
      <p:bldP spid="13"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654992" y="-1430640"/>
            <a:ext cx="945228" cy="1241947"/>
          </a:xfrm>
          <a:prstGeom prst="rect">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605664" y="-1430641"/>
            <a:ext cx="945228" cy="1241947"/>
          </a:xfrm>
          <a:prstGeom prst="rect">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00119" y="229538"/>
            <a:ext cx="4354077" cy="646331"/>
          </a:xfrm>
          <a:prstGeom prst="rect">
            <a:avLst/>
          </a:prstGeom>
          <a:noFill/>
          <a:effectLst/>
        </p:spPr>
        <p:txBody>
          <a:bodyPr wrap="none" rtlCol="0">
            <a:spAutoFit/>
          </a:bodyPr>
          <a:lstStyle/>
          <a:p>
            <a:r>
              <a:rPr lang="zh-CN" altLang="en-US"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协同合作、未来可期</a:t>
            </a:r>
            <a:endParaRPr lang="en-US" altLang="zh-CN" sz="36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sp>
        <p:nvSpPr>
          <p:cNvPr id="11" name="圆角矩形 10"/>
          <p:cNvSpPr/>
          <p:nvPr/>
        </p:nvSpPr>
        <p:spPr>
          <a:xfrm>
            <a:off x="1270913" y="1660165"/>
            <a:ext cx="9791218" cy="1953986"/>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2" name="矩形 93"/>
          <p:cNvSpPr/>
          <p:nvPr/>
        </p:nvSpPr>
        <p:spPr>
          <a:xfrm>
            <a:off x="1220705" y="1600764"/>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3398E6"/>
              </a:gs>
              <a:gs pos="100000">
                <a:srgbClr val="B0D0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3" name="矩形 93"/>
          <p:cNvSpPr/>
          <p:nvPr/>
        </p:nvSpPr>
        <p:spPr>
          <a:xfrm rot="10800000">
            <a:off x="10731075" y="3327431"/>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3398E6"/>
              </a:gs>
              <a:gs pos="100000">
                <a:srgbClr val="B0D00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4" name="矩形 13"/>
          <p:cNvSpPr/>
          <p:nvPr/>
        </p:nvSpPr>
        <p:spPr>
          <a:xfrm>
            <a:off x="1525410" y="1702333"/>
            <a:ext cx="9397627" cy="1784143"/>
          </a:xfrm>
          <a:prstGeom prst="rect">
            <a:avLst/>
          </a:prstGeom>
        </p:spPr>
        <p:txBody>
          <a:bodyPr wrap="square">
            <a:spAutoFit/>
          </a:bodyPr>
          <a:lstStyle/>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       团队精神，是一种集体意识，是团队所有成员都认可的一种集体意识。团队精神是高绩效团队中的灵魂。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15" name="组合 14"/>
          <p:cNvGrpSpPr/>
          <p:nvPr/>
        </p:nvGrpSpPr>
        <p:grpSpPr>
          <a:xfrm>
            <a:off x="5426419" y="4240643"/>
            <a:ext cx="1339161" cy="1154451"/>
            <a:chOff x="5715794" y="3294305"/>
            <a:chExt cx="1004681" cy="866105"/>
          </a:xfrm>
        </p:grpSpPr>
        <p:sp>
          <p:nvSpPr>
            <p:cNvPr id="19" name="六边形 18"/>
            <p:cNvSpPr/>
            <p:nvPr/>
          </p:nvSpPr>
          <p:spPr>
            <a:xfrm>
              <a:off x="5715794" y="3294305"/>
              <a:ext cx="1004681" cy="866105"/>
            </a:xfrm>
            <a:prstGeom prst="hexagon">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0" name="矩形 19"/>
            <p:cNvSpPr/>
            <p:nvPr/>
          </p:nvSpPr>
          <p:spPr>
            <a:xfrm>
              <a:off x="5916081" y="3415392"/>
              <a:ext cx="750438" cy="623247"/>
            </a:xfrm>
            <a:prstGeom prst="rect">
              <a:avLst/>
            </a:prstGeom>
          </p:spPr>
          <p:txBody>
            <a:bodyPr wrap="square">
              <a:spAutoFit/>
            </a:bodyPr>
            <a:lstStyle/>
            <a:p>
              <a:r>
                <a:rPr lang="zh-CN" altLang="en-US" sz="2399" dirty="0">
                  <a:solidFill>
                    <a:schemeClr val="bg1"/>
                  </a:solidFill>
                  <a:latin typeface="微软雅黑" pitchFamily="34" charset="-122"/>
                  <a:ea typeface="微软雅黑" pitchFamily="34" charset="-122"/>
                </a:rPr>
                <a:t>专业</a:t>
              </a:r>
              <a:endParaRPr lang="en-US" altLang="zh-CN" sz="2399" dirty="0">
                <a:solidFill>
                  <a:schemeClr val="bg1"/>
                </a:solidFill>
                <a:latin typeface="微软雅黑" pitchFamily="34" charset="-122"/>
                <a:ea typeface="微软雅黑" pitchFamily="34" charset="-122"/>
              </a:endParaRPr>
            </a:p>
            <a:p>
              <a:r>
                <a:rPr lang="zh-CN" altLang="en-US" sz="2399" dirty="0">
                  <a:solidFill>
                    <a:schemeClr val="bg1"/>
                  </a:solidFill>
                  <a:latin typeface="微软雅黑" pitchFamily="34" charset="-122"/>
                  <a:ea typeface="微软雅黑" pitchFamily="34" charset="-122"/>
                </a:rPr>
                <a:t>技术</a:t>
              </a:r>
            </a:p>
          </p:txBody>
        </p:sp>
      </p:grpSp>
      <p:grpSp>
        <p:nvGrpSpPr>
          <p:cNvPr id="21" name="组合 20"/>
          <p:cNvGrpSpPr/>
          <p:nvPr/>
        </p:nvGrpSpPr>
        <p:grpSpPr>
          <a:xfrm>
            <a:off x="7638905" y="4251146"/>
            <a:ext cx="1477508" cy="1154450"/>
            <a:chOff x="7301913" y="3182144"/>
            <a:chExt cx="1108473" cy="866105"/>
          </a:xfrm>
        </p:grpSpPr>
        <p:sp>
          <p:nvSpPr>
            <p:cNvPr id="22" name="六边形 21"/>
            <p:cNvSpPr/>
            <p:nvPr/>
          </p:nvSpPr>
          <p:spPr>
            <a:xfrm>
              <a:off x="7301913" y="3182144"/>
              <a:ext cx="1004681" cy="866105"/>
            </a:xfrm>
            <a:prstGeom prst="hexagon">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矩形 22"/>
            <p:cNvSpPr/>
            <p:nvPr/>
          </p:nvSpPr>
          <p:spPr>
            <a:xfrm>
              <a:off x="7507025" y="3269501"/>
              <a:ext cx="903361" cy="623247"/>
            </a:xfrm>
            <a:prstGeom prst="rect">
              <a:avLst/>
            </a:prstGeom>
          </p:spPr>
          <p:txBody>
            <a:bodyPr wrap="square">
              <a:spAutoFit/>
            </a:bodyPr>
            <a:lstStyle/>
            <a:p>
              <a:r>
                <a:rPr lang="zh-CN" altLang="en-US" sz="2399" dirty="0">
                  <a:solidFill>
                    <a:schemeClr val="bg1"/>
                  </a:solidFill>
                  <a:latin typeface="微软雅黑" pitchFamily="34" charset="-122"/>
                  <a:ea typeface="微软雅黑" pitchFamily="34" charset="-122"/>
                </a:rPr>
                <a:t>共创</a:t>
              </a:r>
              <a:endParaRPr lang="en-US" altLang="zh-CN" sz="2399" dirty="0">
                <a:solidFill>
                  <a:schemeClr val="bg1"/>
                </a:solidFill>
                <a:latin typeface="微软雅黑" pitchFamily="34" charset="-122"/>
                <a:ea typeface="微软雅黑" pitchFamily="34" charset="-122"/>
              </a:endParaRPr>
            </a:p>
            <a:p>
              <a:r>
                <a:rPr lang="zh-CN" altLang="en-US" sz="2399" dirty="0">
                  <a:solidFill>
                    <a:schemeClr val="bg1"/>
                  </a:solidFill>
                  <a:latin typeface="微软雅黑" pitchFamily="34" charset="-122"/>
                  <a:ea typeface="微软雅黑" pitchFamily="34" charset="-122"/>
                </a:rPr>
                <a:t>未来</a:t>
              </a:r>
            </a:p>
          </p:txBody>
        </p:sp>
      </p:grpSp>
      <p:grpSp>
        <p:nvGrpSpPr>
          <p:cNvPr id="24" name="组合 23"/>
          <p:cNvGrpSpPr/>
          <p:nvPr/>
        </p:nvGrpSpPr>
        <p:grpSpPr>
          <a:xfrm>
            <a:off x="4318791" y="4844739"/>
            <a:ext cx="1339161" cy="1154450"/>
            <a:chOff x="4782485" y="3605588"/>
            <a:chExt cx="1004681" cy="866105"/>
          </a:xfrm>
        </p:grpSpPr>
        <p:sp>
          <p:nvSpPr>
            <p:cNvPr id="25" name="六边形 24"/>
            <p:cNvSpPr/>
            <p:nvPr/>
          </p:nvSpPr>
          <p:spPr>
            <a:xfrm>
              <a:off x="4782485" y="3605588"/>
              <a:ext cx="1004681" cy="866105"/>
            </a:xfrm>
            <a:prstGeom prst="hexagon">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矩形 25"/>
            <p:cNvSpPr/>
            <p:nvPr/>
          </p:nvSpPr>
          <p:spPr>
            <a:xfrm>
              <a:off x="4968506" y="3735347"/>
              <a:ext cx="813558" cy="623248"/>
            </a:xfrm>
            <a:prstGeom prst="rect">
              <a:avLst/>
            </a:prstGeom>
          </p:spPr>
          <p:txBody>
            <a:bodyPr wrap="square">
              <a:spAutoFit/>
            </a:bodyPr>
            <a:lstStyle/>
            <a:p>
              <a:r>
                <a:rPr lang="zh-CN" altLang="en-US" sz="2399" dirty="0">
                  <a:solidFill>
                    <a:schemeClr val="bg1"/>
                  </a:solidFill>
                  <a:latin typeface="微软雅黑" pitchFamily="34" charset="-122"/>
                  <a:ea typeface="微软雅黑" pitchFamily="34" charset="-122"/>
                </a:rPr>
                <a:t>沸腾</a:t>
              </a:r>
              <a:endParaRPr lang="en-US" altLang="zh-CN" sz="2399" dirty="0">
                <a:solidFill>
                  <a:schemeClr val="bg1"/>
                </a:solidFill>
                <a:latin typeface="微软雅黑" pitchFamily="34" charset="-122"/>
                <a:ea typeface="微软雅黑" pitchFamily="34" charset="-122"/>
              </a:endParaRPr>
            </a:p>
            <a:p>
              <a:r>
                <a:rPr lang="zh-CN" altLang="en-US" sz="2399" dirty="0">
                  <a:solidFill>
                    <a:schemeClr val="bg1"/>
                  </a:solidFill>
                  <a:latin typeface="微软雅黑" pitchFamily="34" charset="-122"/>
                  <a:ea typeface="微软雅黑" pitchFamily="34" charset="-122"/>
                </a:rPr>
                <a:t>理想</a:t>
              </a:r>
            </a:p>
          </p:txBody>
        </p:sp>
      </p:grpSp>
      <p:grpSp>
        <p:nvGrpSpPr>
          <p:cNvPr id="27" name="组合 26"/>
          <p:cNvGrpSpPr/>
          <p:nvPr/>
        </p:nvGrpSpPr>
        <p:grpSpPr>
          <a:xfrm>
            <a:off x="3209464" y="4245131"/>
            <a:ext cx="1411757" cy="1154450"/>
            <a:chOff x="3949113" y="3105944"/>
            <a:chExt cx="1059145" cy="866105"/>
          </a:xfrm>
        </p:grpSpPr>
        <p:sp>
          <p:nvSpPr>
            <p:cNvPr id="28" name="六边形 27"/>
            <p:cNvSpPr/>
            <p:nvPr/>
          </p:nvSpPr>
          <p:spPr>
            <a:xfrm>
              <a:off x="3949113" y="3105944"/>
              <a:ext cx="1004681" cy="866105"/>
            </a:xfrm>
            <a:prstGeom prst="hexagon">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9" name="矩形 28"/>
            <p:cNvSpPr/>
            <p:nvPr/>
          </p:nvSpPr>
          <p:spPr>
            <a:xfrm>
              <a:off x="4137328" y="3211093"/>
              <a:ext cx="870930" cy="623248"/>
            </a:xfrm>
            <a:prstGeom prst="rect">
              <a:avLst/>
            </a:prstGeom>
          </p:spPr>
          <p:txBody>
            <a:bodyPr wrap="square">
              <a:spAutoFit/>
            </a:bodyPr>
            <a:lstStyle/>
            <a:p>
              <a:r>
                <a:rPr lang="zh-CN" altLang="en-US" sz="2399" dirty="0">
                  <a:solidFill>
                    <a:schemeClr val="bg1"/>
                  </a:solidFill>
                  <a:latin typeface="微软雅黑" pitchFamily="34" charset="-122"/>
                  <a:ea typeface="微软雅黑" pitchFamily="34" charset="-122"/>
                </a:rPr>
                <a:t>燃烧</a:t>
              </a:r>
              <a:endParaRPr lang="en-US" altLang="zh-CN" sz="2399" dirty="0">
                <a:solidFill>
                  <a:schemeClr val="bg1"/>
                </a:solidFill>
                <a:latin typeface="微软雅黑" pitchFamily="34" charset="-122"/>
                <a:ea typeface="微软雅黑" pitchFamily="34" charset="-122"/>
              </a:endParaRPr>
            </a:p>
            <a:p>
              <a:r>
                <a:rPr lang="zh-CN" altLang="en-US" sz="2399" dirty="0">
                  <a:solidFill>
                    <a:schemeClr val="bg1"/>
                  </a:solidFill>
                  <a:latin typeface="微软雅黑" pitchFamily="34" charset="-122"/>
                  <a:ea typeface="微软雅黑" pitchFamily="34" charset="-122"/>
                </a:rPr>
                <a:t>激情</a:t>
              </a:r>
            </a:p>
          </p:txBody>
        </p:sp>
      </p:grpSp>
      <p:grpSp>
        <p:nvGrpSpPr>
          <p:cNvPr id="30" name="组合 29"/>
          <p:cNvGrpSpPr/>
          <p:nvPr/>
        </p:nvGrpSpPr>
        <p:grpSpPr>
          <a:xfrm>
            <a:off x="6522925" y="4847319"/>
            <a:ext cx="1339161" cy="1154450"/>
            <a:chOff x="6539913" y="3867943"/>
            <a:chExt cx="1004681" cy="866105"/>
          </a:xfrm>
        </p:grpSpPr>
        <p:sp>
          <p:nvSpPr>
            <p:cNvPr id="31" name="六边形 30"/>
            <p:cNvSpPr/>
            <p:nvPr/>
          </p:nvSpPr>
          <p:spPr>
            <a:xfrm>
              <a:off x="6539913" y="3867943"/>
              <a:ext cx="1004681" cy="866105"/>
            </a:xfrm>
            <a:prstGeom prst="hexagon">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32" name="矩形 31"/>
            <p:cNvSpPr/>
            <p:nvPr/>
          </p:nvSpPr>
          <p:spPr>
            <a:xfrm>
              <a:off x="6718892" y="3989372"/>
              <a:ext cx="750438" cy="623247"/>
            </a:xfrm>
            <a:prstGeom prst="rect">
              <a:avLst/>
            </a:prstGeom>
          </p:spPr>
          <p:txBody>
            <a:bodyPr wrap="square">
              <a:spAutoFit/>
            </a:bodyPr>
            <a:lstStyle/>
            <a:p>
              <a:r>
                <a:rPr lang="zh-CN" altLang="en-US" sz="2399" dirty="0">
                  <a:solidFill>
                    <a:schemeClr val="bg1"/>
                  </a:solidFill>
                  <a:latin typeface="微软雅黑" pitchFamily="34" charset="-122"/>
                  <a:ea typeface="微软雅黑" pitchFamily="34" charset="-122"/>
                </a:rPr>
                <a:t>团结拼搏</a:t>
              </a:r>
            </a:p>
          </p:txBody>
        </p:sp>
      </p:grpSp>
      <p:grpSp>
        <p:nvGrpSpPr>
          <p:cNvPr id="33" name="组合 32"/>
          <p:cNvGrpSpPr/>
          <p:nvPr/>
        </p:nvGrpSpPr>
        <p:grpSpPr>
          <a:xfrm>
            <a:off x="443976" y="137624"/>
            <a:ext cx="733561" cy="998973"/>
            <a:chOff x="377787" y="229537"/>
            <a:chExt cx="1499492" cy="2042028"/>
          </a:xfrm>
        </p:grpSpPr>
        <p:sp>
          <p:nvSpPr>
            <p:cNvPr id="34" name="椭圆 33"/>
            <p:cNvSpPr/>
            <p:nvPr/>
          </p:nvSpPr>
          <p:spPr>
            <a:xfrm>
              <a:off x="377787" y="229537"/>
              <a:ext cx="715028" cy="715028"/>
            </a:xfrm>
            <a:prstGeom prst="ellipse">
              <a:avLst/>
            </a:prstGeom>
            <a:solidFill>
              <a:srgbClr val="339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79999" y="1074285"/>
              <a:ext cx="1197280" cy="1197280"/>
            </a:xfrm>
            <a:prstGeom prst="ellipse">
              <a:avLst/>
            </a:prstGeom>
            <a:solidFill>
              <a:srgbClr val="B0D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AD790568-ED23-29C8-045D-D9BCE2A9CE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1881" y="185296"/>
            <a:ext cx="1510766" cy="848377"/>
          </a:xfrm>
          <a:prstGeom prst="rect">
            <a:avLst/>
          </a:prstGeom>
        </p:spPr>
      </p:pic>
      <p:pic>
        <p:nvPicPr>
          <p:cNvPr id="3" name="图片 2">
            <a:extLst>
              <a:ext uri="{FF2B5EF4-FFF2-40B4-BE49-F238E27FC236}">
                <a16:creationId xmlns:a16="http://schemas.microsoft.com/office/drawing/2014/main" id="{BDFD3A96-2CF5-D235-9463-948DA15F4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4232274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1000"/>
                                        <p:tgtEl>
                                          <p:spTgt spid="14"/>
                                        </p:tgtEl>
                                      </p:cBhvr>
                                    </p:animEffect>
                                  </p:childTnLst>
                                </p:cTn>
                              </p:par>
                            </p:childTnLst>
                          </p:cTn>
                        </p:par>
                        <p:par>
                          <p:cTn id="26" fill="hold">
                            <p:stCondLst>
                              <p:cond delay="1500"/>
                            </p:stCondLst>
                            <p:childTnLst>
                              <p:par>
                                <p:cTn id="27" presetID="23" presetClass="entr" presetSubtype="16"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25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75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10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BD063-A741-45D1-78BB-0A8A656A1626}"/>
            </a:ext>
          </a:extLst>
        </p:cNvPr>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F446E0E1-5E41-B935-4D3F-0706E66BA82B}"/>
              </a:ext>
            </a:extLst>
          </p:cNvPr>
          <p:cNvCxnSpPr/>
          <p:nvPr/>
        </p:nvCxnSpPr>
        <p:spPr>
          <a:xfrm>
            <a:off x="6096000" y="3424767"/>
            <a:ext cx="4680000" cy="0"/>
          </a:xfrm>
          <a:prstGeom prst="line">
            <a:avLst/>
          </a:prstGeom>
          <a:ln>
            <a:gradFill>
              <a:gsLst>
                <a:gs pos="0">
                  <a:srgbClr val="03ACF2"/>
                </a:gs>
                <a:gs pos="100000">
                  <a:srgbClr val="8FD24F"/>
                </a:gs>
              </a:gsLst>
              <a:lin ang="0" scaled="0"/>
            </a:gradFill>
          </a:ln>
        </p:spPr>
        <p:style>
          <a:lnRef idx="1">
            <a:schemeClr val="accent1"/>
          </a:lnRef>
          <a:fillRef idx="0">
            <a:schemeClr val="accent1"/>
          </a:fillRef>
          <a:effectRef idx="0">
            <a:schemeClr val="accent1"/>
          </a:effectRef>
          <a:fontRef idx="minor">
            <a:schemeClr val="tx1"/>
          </a:fontRef>
        </p:style>
      </p:cxnSp>
      <p:sp>
        <p:nvSpPr>
          <p:cNvPr id="5" name="TextBox 24">
            <a:extLst>
              <a:ext uri="{FF2B5EF4-FFF2-40B4-BE49-F238E27FC236}">
                <a16:creationId xmlns:a16="http://schemas.microsoft.com/office/drawing/2014/main" id="{A9BFD37F-FFC5-1CC8-5A1D-849A1CE0356E}"/>
              </a:ext>
            </a:extLst>
          </p:cNvPr>
          <p:cNvSpPr txBox="1"/>
          <p:nvPr/>
        </p:nvSpPr>
        <p:spPr>
          <a:xfrm>
            <a:off x="6759867" y="4023864"/>
            <a:ext cx="1446581"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职责划分</a:t>
            </a:r>
          </a:p>
        </p:txBody>
      </p:sp>
      <p:sp>
        <p:nvSpPr>
          <p:cNvPr id="6" name="TextBox 25">
            <a:extLst>
              <a:ext uri="{FF2B5EF4-FFF2-40B4-BE49-F238E27FC236}">
                <a16:creationId xmlns:a16="http://schemas.microsoft.com/office/drawing/2014/main" id="{B8244BBE-6FEA-7A58-A303-7F33C39D65A7}"/>
              </a:ext>
            </a:extLst>
          </p:cNvPr>
          <p:cNvSpPr txBox="1"/>
          <p:nvPr/>
        </p:nvSpPr>
        <p:spPr>
          <a:xfrm>
            <a:off x="8791566" y="4002414"/>
            <a:ext cx="1559398"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考核周期</a:t>
            </a:r>
          </a:p>
        </p:txBody>
      </p:sp>
      <p:sp>
        <p:nvSpPr>
          <p:cNvPr id="7" name="TextBox 26">
            <a:extLst>
              <a:ext uri="{FF2B5EF4-FFF2-40B4-BE49-F238E27FC236}">
                <a16:creationId xmlns:a16="http://schemas.microsoft.com/office/drawing/2014/main" id="{ECDF9D48-16E8-A6E7-25CA-0FFBDE03A908}"/>
              </a:ext>
            </a:extLst>
          </p:cNvPr>
          <p:cNvSpPr txBox="1"/>
          <p:nvPr/>
        </p:nvSpPr>
        <p:spPr>
          <a:xfrm>
            <a:off x="8791566" y="4650149"/>
            <a:ext cx="1457613"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风险管理</a:t>
            </a:r>
          </a:p>
        </p:txBody>
      </p:sp>
      <p:sp>
        <p:nvSpPr>
          <p:cNvPr id="8" name="TextBox 27">
            <a:extLst>
              <a:ext uri="{FF2B5EF4-FFF2-40B4-BE49-F238E27FC236}">
                <a16:creationId xmlns:a16="http://schemas.microsoft.com/office/drawing/2014/main" id="{F2243C8B-CBB4-769C-9016-E2F4BA5B9D91}"/>
              </a:ext>
            </a:extLst>
          </p:cNvPr>
          <p:cNvSpPr txBox="1"/>
          <p:nvPr/>
        </p:nvSpPr>
        <p:spPr>
          <a:xfrm>
            <a:off x="6759867" y="4650149"/>
            <a:ext cx="2031699" cy="368837"/>
          </a:xfrm>
          <a:prstGeom prst="rect">
            <a:avLst/>
          </a:prstGeom>
          <a:noFill/>
        </p:spPr>
        <p:txBody>
          <a:bodyPr wrap="square" lIns="60469" tIns="30235" rIns="60469" bIns="30235" rtlCol="0">
            <a:spAutoFit/>
          </a:bodyPr>
          <a:lstStyle/>
          <a:p>
            <a:r>
              <a:rPr lang="zh-CN" altLang="en-US" sz="2000" dirty="0">
                <a:gradFill>
                  <a:gsLst>
                    <a:gs pos="0">
                      <a:srgbClr val="03ACF2"/>
                    </a:gs>
                    <a:gs pos="100000">
                      <a:srgbClr val="8FD24F"/>
                    </a:gs>
                  </a:gsLst>
                  <a:lin ang="7200000" scaled="0"/>
                </a:gradFill>
                <a:latin typeface="微软雅黑" pitchFamily="34" charset="-122"/>
                <a:ea typeface="微软雅黑" pitchFamily="34" charset="-122"/>
              </a:rPr>
              <a:t>√</a:t>
            </a:r>
            <a:r>
              <a:rPr lang="zh-CN" altLang="en-US" sz="2000" dirty="0">
                <a:gradFill>
                  <a:gsLst>
                    <a:gs pos="0">
                      <a:srgbClr val="575658"/>
                    </a:gs>
                    <a:gs pos="100000">
                      <a:srgbClr val="252223"/>
                    </a:gs>
                  </a:gsLst>
                  <a:lin ang="7200000" scaled="0"/>
                </a:gradFill>
                <a:latin typeface="微软雅黑" pitchFamily="34" charset="-122"/>
                <a:ea typeface="微软雅黑" pitchFamily="34" charset="-122"/>
              </a:rPr>
              <a:t> 档案管理</a:t>
            </a:r>
          </a:p>
        </p:txBody>
      </p:sp>
      <p:pic>
        <p:nvPicPr>
          <p:cNvPr id="13" name="图片 12">
            <a:extLst>
              <a:ext uri="{FF2B5EF4-FFF2-40B4-BE49-F238E27FC236}">
                <a16:creationId xmlns:a16="http://schemas.microsoft.com/office/drawing/2014/main" id="{8366BF85-0334-ABA2-B073-C412DA34952E}"/>
              </a:ext>
            </a:extLst>
          </p:cNvPr>
          <p:cNvPicPr>
            <a:picLocks noChangeAspect="1"/>
          </p:cNvPicPr>
          <p:nvPr/>
        </p:nvPicPr>
        <p:blipFill>
          <a:blip r:embed="rId3">
            <a:clrChange>
              <a:clrFrom>
                <a:srgbClr val="73848B"/>
              </a:clrFrom>
              <a:clrTo>
                <a:srgbClr val="73848B">
                  <a:alpha val="0"/>
                </a:srgbClr>
              </a:clrTo>
            </a:clrChange>
            <a:extLst>
              <a:ext uri="{28A0092B-C50C-407E-A947-70E740481C1C}">
                <a14:useLocalDpi xmlns:a14="http://schemas.microsoft.com/office/drawing/2010/main" val="0"/>
              </a:ext>
            </a:extLst>
          </a:blip>
          <a:stretch>
            <a:fillRect/>
          </a:stretch>
        </p:blipFill>
        <p:spPr>
          <a:xfrm>
            <a:off x="0" y="0"/>
            <a:ext cx="5146888" cy="6543111"/>
          </a:xfrm>
          <a:prstGeom prst="rect">
            <a:avLst/>
          </a:prstGeom>
          <a:ln>
            <a:noFill/>
          </a:ln>
          <a:effectLst>
            <a:outerShdw blurRad="190500" algn="tl" rotWithShape="0">
              <a:srgbClr val="000000">
                <a:alpha val="70000"/>
              </a:srgbClr>
            </a:outerShdw>
          </a:effectLst>
        </p:spPr>
      </p:pic>
      <p:sp>
        <p:nvSpPr>
          <p:cNvPr id="2" name="文本框 1">
            <a:extLst>
              <a:ext uri="{FF2B5EF4-FFF2-40B4-BE49-F238E27FC236}">
                <a16:creationId xmlns:a16="http://schemas.microsoft.com/office/drawing/2014/main" id="{A246B2D3-EC3B-7E7B-B584-E1778D0DC163}"/>
              </a:ext>
            </a:extLst>
          </p:cNvPr>
          <p:cNvSpPr txBox="1"/>
          <p:nvPr/>
        </p:nvSpPr>
        <p:spPr>
          <a:xfrm>
            <a:off x="5919926" y="2161105"/>
            <a:ext cx="5032147" cy="923330"/>
          </a:xfrm>
          <a:prstGeom prst="rect">
            <a:avLst/>
          </a:prstGeom>
          <a:noFill/>
        </p:spPr>
        <p:txBody>
          <a:bodyPr wrap="none" rtlCol="0">
            <a:spAutoFit/>
          </a:bodyPr>
          <a:lstStyle/>
          <a:p>
            <a:pPr defTabSz="1218804">
              <a:defRPr/>
            </a:pPr>
            <a:r>
              <a:rPr lang="zh-CN" altLang="en-US" sz="5400" b="1" kern="0" dirty="0">
                <a:gradFill>
                  <a:gsLst>
                    <a:gs pos="0">
                      <a:srgbClr val="3398E6"/>
                    </a:gs>
                    <a:gs pos="100000">
                      <a:srgbClr val="B0D001"/>
                    </a:gs>
                  </a:gsLst>
                  <a:lin ang="19200000" scaled="0"/>
                </a:gradFill>
                <a:latin typeface="微软雅黑" panose="020B0503020204020204" pitchFamily="34" charset="-122"/>
                <a:ea typeface="微软雅黑" panose="020B0503020204020204" pitchFamily="34" charset="-122"/>
              </a:rPr>
              <a:t>考核组织和管理</a:t>
            </a:r>
          </a:p>
        </p:txBody>
      </p:sp>
      <p:pic>
        <p:nvPicPr>
          <p:cNvPr id="11" name="图片 10">
            <a:extLst>
              <a:ext uri="{FF2B5EF4-FFF2-40B4-BE49-F238E27FC236}">
                <a16:creationId xmlns:a16="http://schemas.microsoft.com/office/drawing/2014/main" id="{A7315132-1D8C-F9F2-CDE7-6974B2A463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569" y="171202"/>
            <a:ext cx="1510766" cy="848377"/>
          </a:xfrm>
          <a:prstGeom prst="rect">
            <a:avLst/>
          </a:prstGeom>
        </p:spPr>
      </p:pic>
      <p:pic>
        <p:nvPicPr>
          <p:cNvPr id="12" name="图片 11">
            <a:extLst>
              <a:ext uri="{FF2B5EF4-FFF2-40B4-BE49-F238E27FC236}">
                <a16:creationId xmlns:a16="http://schemas.microsoft.com/office/drawing/2014/main" id="{DB64FA0B-9A88-B465-B3B3-D4BA2F6F71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43115"/>
            <a:ext cx="12192000" cy="313311"/>
          </a:xfrm>
          <a:prstGeom prst="rect">
            <a:avLst/>
          </a:prstGeom>
        </p:spPr>
      </p:pic>
    </p:spTree>
    <p:extLst>
      <p:ext uri="{BB962C8B-B14F-4D97-AF65-F5344CB8AC3E}">
        <p14:creationId xmlns:p14="http://schemas.microsoft.com/office/powerpoint/2010/main" val="39855683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7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2"/>
                                        </p:tgtEl>
                                        <p:attrNameLst>
                                          <p:attrName>ppt_y</p:attrName>
                                        </p:attrNameLst>
                                      </p:cBhvr>
                                      <p:tavLst>
                                        <p:tav tm="0">
                                          <p:val>
                                            <p:strVal val="#ppt_y"/>
                                          </p:val>
                                        </p:tav>
                                        <p:tav tm="100000">
                                          <p:val>
                                            <p:strVal val="#ppt_y"/>
                                          </p:val>
                                        </p:tav>
                                      </p:tavLst>
                                    </p:anim>
                                    <p:anim calcmode="lin" valueType="num">
                                      <p:cBhvr>
                                        <p:cTn id="30" dur="7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3487</TotalTime>
  <Words>5339</Words>
  <Application>Microsoft Office PowerPoint</Application>
  <PresentationFormat>宽屏</PresentationFormat>
  <Paragraphs>559</Paragraphs>
  <Slides>27</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宋体</vt:lpstr>
      <vt:lpstr>微软雅黑</vt:lpstr>
      <vt:lpstr>幼圆</vt:lpstr>
      <vt:lpstr>Arial</vt:lpstr>
      <vt:lpstr>Arial Black</vt:lpstr>
      <vt:lpstr>Calibri</vt:lpstr>
      <vt:lpstr>Calibri Light</vt:lpstr>
      <vt:lpstr>Kartika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cp:lastModifiedBy>Jasmine Zeng-</cp:lastModifiedBy>
  <cp:revision>78</cp:revision>
  <dcterms:created xsi:type="dcterms:W3CDTF">2016-08-09T01:42:37Z</dcterms:created>
  <dcterms:modified xsi:type="dcterms:W3CDTF">2025-12-03T07:36:20Z</dcterms:modified>
  <cp:category>www.99PPT.com</cp:category>
</cp:coreProperties>
</file>