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8"/>
  </p:notesMasterIdLst>
  <p:sldIdLst>
    <p:sldId id="257" r:id="rId5"/>
    <p:sldId id="262" r:id="rId6"/>
    <p:sldId id="260" r:id="rId7"/>
  </p:sldIdLst>
  <p:sldSz cx="7556500" cy="10699750"/>
  <p:notesSz cx="7556500" cy="10699750"/>
  <p:custDataLst>
    <p:tags r:id="rId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DC00"/>
    <a:srgbClr val="509E2F"/>
    <a:srgbClr val="2CA5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95065" autoAdjust="0"/>
  </p:normalViewPr>
  <p:slideViewPr>
    <p:cSldViewPr showGuides="1">
      <p:cViewPr>
        <p:scale>
          <a:sx n="125" d="100"/>
          <a:sy n="125" d="100"/>
        </p:scale>
        <p:origin x="1818" y="90"/>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EC15BCAA-EFCE-4D89-B13D-786935A12FC2}" type="datetimeFigureOut">
              <a:rPr lang="en-US" smtClean="0"/>
              <a:t>11/7/2023</a:t>
            </a:fld>
            <a:endParaRPr lang="en-US"/>
          </a:p>
        </p:txBody>
      </p:sp>
      <p:sp>
        <p:nvSpPr>
          <p:cNvPr id="4" name="Slide Image Placeholder 3"/>
          <p:cNvSpPr>
            <a:spLocks noGrp="1" noRot="1" noChangeAspect="1"/>
          </p:cNvSpPr>
          <p:nvPr>
            <p:ph type="sldImg" idx="2"/>
          </p:nvPr>
        </p:nvSpPr>
        <p:spPr>
          <a:xfrm>
            <a:off x="2503488" y="1338263"/>
            <a:ext cx="2549525" cy="3609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149850"/>
            <a:ext cx="6045200" cy="4213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163175"/>
            <a:ext cx="3275013" cy="5365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79900" y="10163175"/>
            <a:ext cx="3275013" cy="536575"/>
          </a:xfrm>
          <a:prstGeom prst="rect">
            <a:avLst/>
          </a:prstGeom>
        </p:spPr>
        <p:txBody>
          <a:bodyPr vert="horz" lIns="91440" tIns="45720" rIns="91440" bIns="45720" rtlCol="0" anchor="b"/>
          <a:lstStyle>
            <a:lvl1pPr algn="r">
              <a:defRPr sz="1200"/>
            </a:lvl1pPr>
          </a:lstStyle>
          <a:p>
            <a:fld id="{9C6398A9-95EC-4495-A697-6D11698C757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dirty="0"/>
          </a:p>
        </p:txBody>
      </p:sp>
      <p:sp>
        <p:nvSpPr>
          <p:cNvPr id="4" name="Slide Number Placeholder 3"/>
          <p:cNvSpPr>
            <a:spLocks noGrp="1"/>
          </p:cNvSpPr>
          <p:nvPr>
            <p:ph type="sldNum" sz="quarter" idx="5"/>
          </p:nvPr>
        </p:nvSpPr>
        <p:spPr/>
        <p:txBody>
          <a:bodyPr/>
          <a:lstStyle/>
          <a:p>
            <a:fld id="{9C6398A9-95EC-4495-A697-6D11698C757F}"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altLang="zh-CN" dirty="0"/>
          </a:p>
        </p:txBody>
      </p:sp>
      <p:sp>
        <p:nvSpPr>
          <p:cNvPr id="4" name="Slide Number Placeholder 3"/>
          <p:cNvSpPr>
            <a:spLocks noGrp="1"/>
          </p:cNvSpPr>
          <p:nvPr>
            <p:ph type="sldNum" sz="quarter" idx="5"/>
          </p:nvPr>
        </p:nvSpPr>
        <p:spPr/>
        <p:txBody>
          <a:bodyPr/>
          <a:lstStyle/>
          <a:p>
            <a:fld id="{9C6398A9-95EC-4495-A697-6D11698C757F}" type="slidenum">
              <a:rPr lang="en-US" smtClean="0"/>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6737" y="3316922"/>
            <a:ext cx="6423025" cy="2246947"/>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3475" y="5991860"/>
            <a:ext cx="5289550" cy="26749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11/7/2023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Arial" panose="020B0604020202020204"/>
                <a:cs typeface="Arial" panose="020B0604020202020204"/>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11/7/2023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Arial" panose="020B0604020202020204"/>
                <a:cs typeface="Arial" panose="020B0604020202020204"/>
              </a:defRPr>
            </a:lvl1pPr>
          </a:lstStyle>
          <a:p>
            <a:endParaRPr/>
          </a:p>
        </p:txBody>
      </p:sp>
      <p:sp>
        <p:nvSpPr>
          <p:cNvPr id="3" name="Holder 3"/>
          <p:cNvSpPr>
            <a:spLocks noGrp="1"/>
          </p:cNvSpPr>
          <p:nvPr>
            <p:ph sz="half" idx="2"/>
          </p:nvPr>
        </p:nvSpPr>
        <p:spPr>
          <a:xfrm>
            <a:off x="377825" y="2460942"/>
            <a:ext cx="3287077" cy="706183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1597" y="2460942"/>
            <a:ext cx="3287077" cy="706183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11/7/2023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Arial" panose="020B0604020202020204"/>
                <a:cs typeface="Arial" panose="020B0604020202020204"/>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11/7/2023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661297" y="335195"/>
            <a:ext cx="665814" cy="346115"/>
          </a:xfrm>
          <a:prstGeom prst="rect">
            <a:avLst/>
          </a:prstGeom>
        </p:spPr>
      </p:pic>
      <p:sp>
        <p:nvSpPr>
          <p:cNvPr id="17" name="bg object 17"/>
          <p:cNvSpPr/>
          <p:nvPr/>
        </p:nvSpPr>
        <p:spPr>
          <a:xfrm>
            <a:off x="0" y="10373867"/>
            <a:ext cx="7556500" cy="318770"/>
          </a:xfrm>
          <a:custGeom>
            <a:avLst/>
            <a:gdLst/>
            <a:ahLst/>
            <a:cxnLst/>
            <a:rect l="l" t="t" r="r" b="b"/>
            <a:pathLst>
              <a:path w="7556500" h="318770">
                <a:moveTo>
                  <a:pt x="0" y="318389"/>
                </a:moveTo>
                <a:lnTo>
                  <a:pt x="7555992" y="318389"/>
                </a:lnTo>
                <a:lnTo>
                  <a:pt x="7555992" y="0"/>
                </a:lnTo>
                <a:lnTo>
                  <a:pt x="0" y="0"/>
                </a:lnTo>
                <a:lnTo>
                  <a:pt x="0" y="318389"/>
                </a:lnTo>
                <a:close/>
              </a:path>
            </a:pathLst>
          </a:custGeom>
          <a:solidFill>
            <a:srgbClr val="EDE7DD"/>
          </a:solidFill>
        </p:spPr>
        <p:txBody>
          <a:bodyPr wrap="square" lIns="0" tIns="0" rIns="0" bIns="0" rtlCol="0"/>
          <a:lstStyle/>
          <a:p>
            <a:endParaRPr/>
          </a:p>
        </p:txBody>
      </p:sp>
      <p:sp>
        <p:nvSpPr>
          <p:cNvPr id="18" name="bg object 18"/>
          <p:cNvSpPr/>
          <p:nvPr/>
        </p:nvSpPr>
        <p:spPr>
          <a:xfrm>
            <a:off x="0" y="50"/>
            <a:ext cx="7556500" cy="900430"/>
          </a:xfrm>
          <a:custGeom>
            <a:avLst/>
            <a:gdLst/>
            <a:ahLst/>
            <a:cxnLst/>
            <a:rect l="l" t="t" r="r" b="b"/>
            <a:pathLst>
              <a:path w="7556500" h="900430">
                <a:moveTo>
                  <a:pt x="0" y="900252"/>
                </a:moveTo>
                <a:lnTo>
                  <a:pt x="7555992" y="900252"/>
                </a:lnTo>
                <a:lnTo>
                  <a:pt x="7555992" y="0"/>
                </a:lnTo>
                <a:lnTo>
                  <a:pt x="0" y="0"/>
                </a:lnTo>
                <a:lnTo>
                  <a:pt x="0" y="900252"/>
                </a:lnTo>
                <a:close/>
              </a:path>
            </a:pathLst>
          </a:custGeom>
          <a:solidFill>
            <a:srgbClr val="1E4455"/>
          </a:solidFill>
        </p:spPr>
        <p:txBody>
          <a:bodyPr wrap="square" lIns="0" tIns="0" rIns="0" bIns="0" rtlCol="0"/>
          <a:lstStyle/>
          <a:p>
            <a:endParaRPr/>
          </a:p>
        </p:txBody>
      </p:sp>
      <p:pic>
        <p:nvPicPr>
          <p:cNvPr id="19" name="bg object 19"/>
          <p:cNvPicPr/>
          <p:nvPr/>
        </p:nvPicPr>
        <p:blipFill>
          <a:blip r:embed="rId3" cstate="print"/>
          <a:stretch>
            <a:fillRect/>
          </a:stretch>
        </p:blipFill>
        <p:spPr>
          <a:xfrm>
            <a:off x="644651" y="318515"/>
            <a:ext cx="694943" cy="379475"/>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11/7/2023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43991" y="175640"/>
            <a:ext cx="6468516" cy="1001394"/>
          </a:xfrm>
          <a:prstGeom prst="rect">
            <a:avLst/>
          </a:prstGeom>
        </p:spPr>
        <p:txBody>
          <a:bodyPr wrap="square" lIns="0" tIns="0" rIns="0" bIns="0">
            <a:spAutoFit/>
          </a:bodyPr>
          <a:lstStyle>
            <a:lvl1pPr>
              <a:defRPr sz="3200" b="0" i="0">
                <a:solidFill>
                  <a:schemeClr val="bg1"/>
                </a:solidFill>
                <a:latin typeface="Arial" panose="020B0604020202020204"/>
                <a:cs typeface="Arial" panose="020B0604020202020204"/>
              </a:defRPr>
            </a:lvl1pPr>
          </a:lstStyle>
          <a:p>
            <a:endParaRPr/>
          </a:p>
        </p:txBody>
      </p:sp>
      <p:sp>
        <p:nvSpPr>
          <p:cNvPr id="3" name="Holder 3"/>
          <p:cNvSpPr>
            <a:spLocks noGrp="1"/>
          </p:cNvSpPr>
          <p:nvPr>
            <p:ph type="body" idx="1"/>
          </p:nvPr>
        </p:nvSpPr>
        <p:spPr>
          <a:xfrm>
            <a:off x="432308" y="3578478"/>
            <a:ext cx="6691883" cy="248094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2569210" y="9950768"/>
            <a:ext cx="2418080" cy="53498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7825" y="9950768"/>
            <a:ext cx="1737995" cy="53498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11/7/2023</a:t>
            </a:fld>
            <a:endParaRPr lang="en-US"/>
          </a:p>
        </p:txBody>
      </p:sp>
      <p:sp>
        <p:nvSpPr>
          <p:cNvPr id="6" name="Holder 6"/>
          <p:cNvSpPr>
            <a:spLocks noGrp="1"/>
          </p:cNvSpPr>
          <p:nvPr>
            <p:ph type="sldNum" sz="quarter" idx="7"/>
          </p:nvPr>
        </p:nvSpPr>
        <p:spPr>
          <a:xfrm>
            <a:off x="5440680" y="9950768"/>
            <a:ext cx="1737995" cy="53498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424685" y="3790681"/>
            <a:ext cx="6782565" cy="7109639"/>
          </a:xfrm>
          <a:prstGeom prst="rect">
            <a:avLst/>
          </a:prstGeom>
        </p:spPr>
        <p:txBody>
          <a:bodyPr wrap="square">
            <a:spAutoFit/>
          </a:bodyPr>
          <a:lstStyle/>
          <a:p>
            <a:pPr fontAlgn="base"/>
            <a:r>
              <a:rPr lang="zh-CN" sz="1200" b="1" dirty="0">
                <a:latin typeface="Arial" panose="020B0604020202020204" pitchFamily="34" charset="0"/>
                <a:cs typeface="Arial" panose="020B0604020202020204" pitchFamily="34" charset="0"/>
              </a:rPr>
              <a:t>员工团队</a:t>
            </a:r>
          </a:p>
          <a:p>
            <a:pPr marL="171450" lvl="0" indent="-171450" fontAlgn="base">
              <a:buFont typeface="Arial" panose="020B0604020202020204" pitchFamily="34" charset="0"/>
              <a:buChar char="•"/>
              <a:tabLst>
                <a:tab pos="228600" algn="l"/>
                <a:tab pos="266700" algn="l"/>
              </a:tabLst>
            </a:pPr>
            <a:r>
              <a:rPr lang="zh-CN" altLang="en-US" sz="1200" dirty="0">
                <a:latin typeface="Arial" panose="020B0604020202020204" pitchFamily="34" charset="0"/>
                <a:cs typeface="Arial" panose="020B0604020202020204" pitchFamily="34" charset="0"/>
              </a:rPr>
              <a:t>监督前台员工对客服务工作，以确保来宾始终得到礼貌接待及充分的注意和重视，最大化宾客满意度</a:t>
            </a:r>
            <a:endParaRPr lang="en-US" altLang="zh-CN" sz="1200" dirty="0">
              <a:latin typeface="Arial" panose="020B0604020202020204" pitchFamily="34" charset="0"/>
              <a:cs typeface="Arial" panose="020B0604020202020204" pitchFamily="34" charset="0"/>
            </a:endParaRPr>
          </a:p>
          <a:p>
            <a:pPr marL="171450" lvl="0" indent="-171450" fontAlgn="base">
              <a:buFont typeface="Arial" panose="020B0604020202020204" pitchFamily="34" charset="0"/>
              <a:buChar char="•"/>
              <a:tabLst>
                <a:tab pos="228600" algn="l"/>
                <a:tab pos="266700" algn="l"/>
              </a:tabLst>
            </a:pPr>
            <a:r>
              <a:rPr lang="zh-CN" altLang="en-US" sz="1200" dirty="0">
                <a:latin typeface="Arial" panose="020B0604020202020204" pitchFamily="34" charset="0"/>
                <a:cs typeface="Arial" panose="020B0604020202020204" pitchFamily="34" charset="0"/>
              </a:rPr>
              <a:t>在前厅部</a:t>
            </a:r>
            <a:r>
              <a:rPr lang="zh-CN" altLang="zh-CN" sz="1200" dirty="0">
                <a:latin typeface="Arial" panose="020B0604020202020204" pitchFamily="34" charset="0"/>
                <a:cs typeface="Arial" panose="020B0604020202020204" pitchFamily="34" charset="0"/>
              </a:rPr>
              <a:t>交班</a:t>
            </a:r>
            <a:r>
              <a:rPr lang="zh-CN" altLang="en-US" sz="1200" dirty="0">
                <a:latin typeface="Arial" panose="020B0604020202020204" pitchFamily="34" charset="0"/>
                <a:cs typeface="Arial" panose="020B0604020202020204" pitchFamily="34" charset="0"/>
              </a:rPr>
              <a:t>会中</a:t>
            </a:r>
            <a:r>
              <a:rPr lang="zh-CN" altLang="zh-CN" sz="1200" dirty="0">
                <a:latin typeface="Arial" panose="020B0604020202020204" pitchFamily="34" charset="0"/>
                <a:cs typeface="Arial" panose="020B0604020202020204" pitchFamily="34" charset="0"/>
              </a:rPr>
              <a:t>明确</a:t>
            </a:r>
            <a:r>
              <a:rPr lang="zh-CN" altLang="en-US" sz="1200" dirty="0">
                <a:latin typeface="Arial" panose="020B0604020202020204" pitchFamily="34" charset="0"/>
                <a:cs typeface="Arial" panose="020B0604020202020204" pitchFamily="34" charset="0"/>
              </a:rPr>
              <a:t>当日</a:t>
            </a:r>
            <a:r>
              <a:rPr lang="zh-CN" altLang="zh-CN" sz="1200" dirty="0">
                <a:latin typeface="Arial" panose="020B0604020202020204" pitchFamily="34" charset="0"/>
                <a:cs typeface="Arial" panose="020B0604020202020204" pitchFamily="34" charset="0"/>
              </a:rPr>
              <a:t>酒店活动和运营要求</a:t>
            </a:r>
            <a:r>
              <a:rPr lang="zh-CN" altLang="en-US" sz="1200" dirty="0">
                <a:latin typeface="Arial" panose="020B0604020202020204" pitchFamily="34" charset="0"/>
                <a:cs typeface="Arial" panose="020B0604020202020204" pitchFamily="34" charset="0"/>
              </a:rPr>
              <a:t>，将接待工作细节落实到当日班次中</a:t>
            </a:r>
            <a:endParaRPr lang="zh-CN"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确保前台员工为客人提供专业高效的服务，赢得宾客的认可。</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监督前台员工的行为、装束、卫生、制服穿着、外表和仪态标准符合洲际集团标准。</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与前厅部经理一起进行人力规划和管理。</a:t>
            </a:r>
            <a:endParaRPr lang="en-US" altLang="zh-CN" sz="1200" dirty="0">
              <a:latin typeface="Arial" panose="020B0604020202020204" pitchFamily="34" charset="0"/>
              <a:cs typeface="Arial" panose="020B0604020202020204" pitchFamily="34" charset="0"/>
            </a:endParaRPr>
          </a:p>
          <a:p>
            <a:pPr fontAlgn="base"/>
            <a:endParaRPr lang="zh-CN" sz="1200" dirty="0">
              <a:latin typeface="Arial" panose="020B0604020202020204" pitchFamily="34" charset="0"/>
              <a:cs typeface="Arial" panose="020B0604020202020204" pitchFamily="34" charset="0"/>
            </a:endParaRPr>
          </a:p>
          <a:p>
            <a:pPr fontAlgn="base"/>
            <a:r>
              <a:rPr lang="zh-CN" sz="1200" b="1" dirty="0">
                <a:latin typeface="Arial" panose="020B0604020202020204" pitchFamily="34" charset="0"/>
                <a:cs typeface="Arial" panose="020B0604020202020204" pitchFamily="34" charset="0"/>
              </a:rPr>
              <a:t>宾客体验</a:t>
            </a:r>
            <a:endParaRPr lang="en-US" altLang="zh-CN" sz="1200" b="1"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tabLst>
                <a:tab pos="228600" algn="l"/>
                <a:tab pos="266700" algn="l"/>
              </a:tabLst>
            </a:pPr>
            <a:r>
              <a:rPr lang="zh-CN" altLang="zh-CN" sz="1200" dirty="0">
                <a:latin typeface="Arial" panose="020B0604020202020204" pitchFamily="34" charset="0"/>
                <a:cs typeface="Arial" panose="020B0604020202020204" pitchFamily="34" charset="0"/>
              </a:rPr>
              <a:t>在当班期间监督</a:t>
            </a:r>
            <a:r>
              <a:rPr lang="zh-CN" altLang="en-US" sz="1200" dirty="0">
                <a:latin typeface="Arial" panose="020B0604020202020204" pitchFamily="34" charset="0"/>
                <a:cs typeface="Arial" panose="020B0604020202020204" pitchFamily="34" charset="0"/>
              </a:rPr>
              <a:t>前台</a:t>
            </a:r>
            <a:r>
              <a:rPr lang="zh-CN" altLang="zh-CN" sz="1200" dirty="0">
                <a:latin typeface="Arial" panose="020B0604020202020204" pitchFamily="34" charset="0"/>
                <a:cs typeface="Arial" panose="020B0604020202020204" pitchFamily="34" charset="0"/>
              </a:rPr>
              <a:t>运营情况，包括</a:t>
            </a:r>
            <a:r>
              <a:rPr lang="zh-CN" altLang="en-US" sz="1200" dirty="0">
                <a:latin typeface="Arial" panose="020B0604020202020204" pitchFamily="34" charset="0"/>
                <a:cs typeface="Arial" panose="020B0604020202020204" pitchFamily="34" charset="0"/>
              </a:rPr>
              <a:t>不限于</a:t>
            </a:r>
            <a:r>
              <a:rPr lang="zh-CN" altLang="zh-CN" sz="1200" dirty="0">
                <a:latin typeface="Arial" panose="020B0604020202020204" pitchFamily="34" charset="0"/>
                <a:cs typeface="Arial" panose="020B0604020202020204" pitchFamily="34" charset="0"/>
              </a:rPr>
              <a:t>：</a:t>
            </a:r>
          </a:p>
          <a:p>
            <a:pPr fontAlgn="base">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en-US" sz="1200" dirty="0">
                <a:latin typeface="Arial" panose="020B0604020202020204" pitchFamily="34" charset="0"/>
                <a:cs typeface="Arial" panose="020B0604020202020204" pitchFamily="34" charset="0"/>
              </a:rPr>
              <a:t>和前台员工分享贵宾和优悦会会员</a:t>
            </a:r>
            <a:r>
              <a:rPr lang="zh-CN" altLang="zh-CN" sz="1200" dirty="0">
                <a:latin typeface="Arial" panose="020B0604020202020204" pitchFamily="34" charset="0"/>
                <a:cs typeface="Arial" panose="020B0604020202020204" pitchFamily="34" charset="0"/>
              </a:rPr>
              <a:t>信息</a:t>
            </a:r>
            <a:r>
              <a:rPr lang="zh-CN" altLang="en-US" sz="1200" dirty="0">
                <a:latin typeface="Arial" panose="020B0604020202020204" pitchFamily="34" charset="0"/>
                <a:cs typeface="Arial" panose="020B0604020202020204" pitchFamily="34" charset="0"/>
              </a:rPr>
              <a:t>，提醒接待细节</a:t>
            </a:r>
            <a:endParaRPr lang="zh-CN" altLang="zh-CN" sz="1200" dirty="0">
              <a:latin typeface="Arial" panose="020B0604020202020204" pitchFamily="34" charset="0"/>
              <a:cs typeface="Arial" panose="020B0604020202020204" pitchFamily="34" charset="0"/>
            </a:endParaRP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en-US" sz="1200" dirty="0">
                <a:latin typeface="Arial" panose="020B0604020202020204" pitchFamily="34" charset="0"/>
                <a:cs typeface="Arial" panose="020B0604020202020204" pitchFamily="34" charset="0"/>
              </a:rPr>
              <a:t>和前台员工分享当日酒店活动的</a:t>
            </a:r>
            <a:r>
              <a:rPr lang="zh-CN" altLang="zh-CN" sz="1200" dirty="0">
                <a:latin typeface="Arial" panose="020B0604020202020204" pitchFamily="34" charset="0"/>
                <a:cs typeface="Arial" panose="020B0604020202020204" pitchFamily="34" charset="0"/>
              </a:rPr>
              <a:t>信息 </a:t>
            </a: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zh-CN" sz="1200" dirty="0">
                <a:latin typeface="Arial" panose="020B0604020202020204" pitchFamily="34" charset="0"/>
                <a:cs typeface="Arial" panose="020B0604020202020204" pitchFamily="34" charset="0"/>
              </a:rPr>
              <a:t>统计入住</a:t>
            </a:r>
            <a:r>
              <a:rPr lang="zh-CN" altLang="en-US" sz="1200" dirty="0">
                <a:latin typeface="Arial" panose="020B0604020202020204" pitchFamily="34" charset="0"/>
                <a:cs typeface="Arial" panose="020B0604020202020204" pitchFamily="34" charset="0"/>
              </a:rPr>
              <a:t>及退房</a:t>
            </a:r>
            <a:r>
              <a:rPr lang="zh-CN" altLang="zh-CN" sz="1200" dirty="0">
                <a:latin typeface="Arial" panose="020B0604020202020204" pitchFamily="34" charset="0"/>
                <a:cs typeface="Arial" panose="020B0604020202020204" pitchFamily="34" charset="0"/>
              </a:rPr>
              <a:t>情况</a:t>
            </a:r>
            <a:r>
              <a:rPr lang="zh-CN" altLang="en-US" sz="1200" dirty="0">
                <a:latin typeface="Arial" panose="020B0604020202020204" pitchFamily="34" charset="0"/>
                <a:cs typeface="Arial" panose="020B0604020202020204" pitchFamily="34" charset="0"/>
              </a:rPr>
              <a:t>并使前台保持高效运作状态</a:t>
            </a:r>
            <a:endParaRPr lang="en-US" altLang="zh-CN" sz="1200" dirty="0">
              <a:latin typeface="Arial" panose="020B0604020202020204" pitchFamily="34" charset="0"/>
              <a:cs typeface="Arial" panose="020B0604020202020204" pitchFamily="34" charset="0"/>
            </a:endParaRP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zh-CN" sz="1200" dirty="0">
                <a:latin typeface="Arial" panose="020B0604020202020204" pitchFamily="34" charset="0"/>
                <a:cs typeface="Arial" panose="020B0604020202020204" pitchFamily="34" charset="0"/>
              </a:rPr>
              <a:t>监督</a:t>
            </a:r>
            <a:r>
              <a:rPr lang="zh-CN" altLang="en-US" sz="1200" dirty="0">
                <a:latin typeface="Arial" panose="020B0604020202020204" pitchFamily="34" charset="0"/>
                <a:cs typeface="Arial" panose="020B0604020202020204" pitchFamily="34" charset="0"/>
              </a:rPr>
              <a:t>大堂背景音乐是否正常运作</a:t>
            </a:r>
            <a:endParaRPr lang="en-US" altLang="zh-CN" sz="1200" dirty="0">
              <a:latin typeface="Arial" panose="020B0604020202020204" pitchFamily="34" charset="0"/>
              <a:cs typeface="Arial" panose="020B0604020202020204" pitchFamily="34" charset="0"/>
            </a:endParaRP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en-US" sz="1200" dirty="0">
                <a:latin typeface="Arial" panose="020B0604020202020204" pitchFamily="34" charset="0"/>
                <a:cs typeface="Arial" panose="020B0604020202020204" pitchFamily="34" charset="0"/>
              </a:rPr>
              <a:t>监督大堂灯光及空调是否正常运作</a:t>
            </a:r>
            <a:endParaRPr lang="zh-CN" altLang="zh-CN" sz="1200" dirty="0">
              <a:latin typeface="Arial" panose="020B0604020202020204" pitchFamily="34" charset="0"/>
              <a:cs typeface="Arial" panose="020B0604020202020204" pitchFamily="34" charset="0"/>
            </a:endParaRP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zh-CN" sz="1200" dirty="0">
                <a:latin typeface="Arial" panose="020B0604020202020204" pitchFamily="34" charset="0"/>
                <a:cs typeface="Arial" panose="020B0604020202020204" pitchFamily="34" charset="0"/>
              </a:rPr>
              <a:t>监督</a:t>
            </a:r>
            <a:r>
              <a:rPr lang="zh-CN" altLang="en-US" sz="1200" dirty="0">
                <a:latin typeface="Arial" panose="020B0604020202020204" pitchFamily="34" charset="0"/>
                <a:cs typeface="Arial" panose="020B0604020202020204" pitchFamily="34" charset="0"/>
              </a:rPr>
              <a:t>团队</a:t>
            </a:r>
            <a:r>
              <a:rPr lang="zh-CN" altLang="zh-CN" sz="1200" dirty="0">
                <a:latin typeface="Arial" panose="020B0604020202020204" pitchFamily="34" charset="0"/>
                <a:cs typeface="Arial" panose="020B0604020202020204" pitchFamily="34" charset="0"/>
              </a:rPr>
              <a:t>预订情况</a:t>
            </a:r>
            <a:r>
              <a:rPr lang="zh-CN" altLang="en-US" sz="1200" dirty="0">
                <a:latin typeface="Arial" panose="020B0604020202020204" pitchFamily="34" charset="0"/>
                <a:cs typeface="Arial" panose="020B0604020202020204" pitchFamily="34" charset="0"/>
              </a:rPr>
              <a:t>，并尽量自己为团队排房</a:t>
            </a:r>
            <a:endParaRPr lang="zh-CN" altLang="zh-CN" sz="1200" dirty="0">
              <a:latin typeface="Arial" panose="020B0604020202020204" pitchFamily="34" charset="0"/>
              <a:cs typeface="Arial" panose="020B0604020202020204" pitchFamily="34" charset="0"/>
            </a:endParaRP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zh-CN" sz="1200" dirty="0">
                <a:latin typeface="Arial" panose="020B0604020202020204" pitchFamily="34" charset="0"/>
                <a:cs typeface="Arial" panose="020B0604020202020204" pitchFamily="34" charset="0"/>
              </a:rPr>
              <a:t>协助解决严重投诉问题</a:t>
            </a:r>
          </a:p>
          <a:p>
            <a:pPr marL="171450" indent="-171450" fontAlgn="base">
              <a:buFont typeface="Arial" panose="020B0604020202020204" pitchFamily="34" charset="0"/>
              <a:buChar char="•"/>
              <a:tabLst>
                <a:tab pos="228600" algn="l"/>
                <a:tab pos="266700" algn="l"/>
              </a:tabLst>
            </a:pPr>
            <a:r>
              <a:rPr lang="zh-CN" altLang="zh-CN" sz="1200" dirty="0">
                <a:latin typeface="Arial" panose="020B0604020202020204" pitchFamily="34" charset="0"/>
                <a:cs typeface="Arial" panose="020B0604020202020204" pitchFamily="34" charset="0"/>
              </a:rPr>
              <a:t>在当班期间监督收银活动，包括</a:t>
            </a:r>
            <a:r>
              <a:rPr lang="zh-CN" altLang="en-US" sz="1200" dirty="0">
                <a:latin typeface="Arial" panose="020B0604020202020204" pitchFamily="34" charset="0"/>
                <a:cs typeface="Arial" panose="020B0604020202020204" pitchFamily="34" charset="0"/>
              </a:rPr>
              <a:t>不限于</a:t>
            </a:r>
            <a:r>
              <a:rPr lang="zh-CN" altLang="zh-CN" sz="1200" dirty="0">
                <a:latin typeface="Arial" panose="020B0604020202020204" pitchFamily="34" charset="0"/>
                <a:cs typeface="Arial" panose="020B0604020202020204" pitchFamily="34" charset="0"/>
              </a:rPr>
              <a:t>：</a:t>
            </a: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zh-CN" sz="1200" dirty="0">
                <a:latin typeface="Arial" panose="020B0604020202020204" pitchFamily="34" charset="0"/>
                <a:cs typeface="Arial" panose="020B0604020202020204" pitchFamily="34" charset="0"/>
              </a:rPr>
              <a:t>现金处理和</a:t>
            </a:r>
            <a:r>
              <a:rPr lang="zh-CN" altLang="en-US" sz="1200" dirty="0">
                <a:latin typeface="Arial" panose="020B0604020202020204" pitchFamily="34" charset="0"/>
                <a:cs typeface="Arial" panose="020B0604020202020204" pitchFamily="34" charset="0"/>
              </a:rPr>
              <a:t>支付</a:t>
            </a:r>
            <a:r>
              <a:rPr lang="zh-CN" altLang="zh-CN" sz="1200" dirty="0">
                <a:latin typeface="Arial" panose="020B0604020202020204" pitchFamily="34" charset="0"/>
                <a:cs typeface="Arial" panose="020B0604020202020204" pitchFamily="34" charset="0"/>
              </a:rPr>
              <a:t>程序</a:t>
            </a:r>
            <a:r>
              <a:rPr lang="zh-CN" altLang="en-US" sz="1200" dirty="0">
                <a:latin typeface="Arial" panose="020B0604020202020204" pitchFamily="34" charset="0"/>
                <a:cs typeface="Arial" panose="020B0604020202020204" pitchFamily="34" charset="0"/>
              </a:rPr>
              <a:t>是否符合财务制度</a:t>
            </a:r>
            <a:endParaRPr lang="zh-CN" altLang="zh-CN" sz="1200" dirty="0">
              <a:latin typeface="Arial" panose="020B0604020202020204" pitchFamily="34" charset="0"/>
              <a:cs typeface="Arial" panose="020B0604020202020204" pitchFamily="34" charset="0"/>
            </a:endParaRP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en-US" sz="1200" dirty="0">
                <a:latin typeface="Arial" panose="020B0604020202020204" pitchFamily="34" charset="0"/>
                <a:cs typeface="Arial" panose="020B0604020202020204" pitchFamily="34" charset="0"/>
              </a:rPr>
              <a:t>杜绝违规</a:t>
            </a:r>
            <a:r>
              <a:rPr lang="zh-CN" altLang="zh-CN" sz="1200" dirty="0">
                <a:latin typeface="Arial" panose="020B0604020202020204" pitchFamily="34" charset="0"/>
                <a:cs typeface="Arial" panose="020B0604020202020204" pitchFamily="34" charset="0"/>
              </a:rPr>
              <a:t>支付情况</a:t>
            </a:r>
            <a:r>
              <a:rPr lang="zh-CN" altLang="en-US" sz="1200" dirty="0">
                <a:latin typeface="Arial" panose="020B0604020202020204" pitchFamily="34" charset="0"/>
                <a:cs typeface="Arial" panose="020B0604020202020204" pitchFamily="34" charset="0"/>
              </a:rPr>
              <a:t>的发生</a:t>
            </a:r>
            <a:endParaRPr lang="zh-CN" altLang="zh-CN" sz="1200" dirty="0">
              <a:latin typeface="Arial" panose="020B0604020202020204" pitchFamily="34" charset="0"/>
              <a:cs typeface="Arial" panose="020B0604020202020204" pitchFamily="34" charset="0"/>
            </a:endParaRP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zh-CN" sz="1200" dirty="0">
                <a:latin typeface="Arial" panose="020B0604020202020204" pitchFamily="34" charset="0"/>
                <a:cs typeface="Arial" panose="020B0604020202020204" pitchFamily="34" charset="0"/>
              </a:rPr>
              <a:t>就信用政策和设备对员工进行指导</a:t>
            </a: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zh-CN" sz="1200" dirty="0">
                <a:latin typeface="Arial" panose="020B0604020202020204" pitchFamily="34" charset="0"/>
                <a:cs typeface="Arial" panose="020B0604020202020204" pitchFamily="34" charset="0"/>
              </a:rPr>
              <a:t>就</a:t>
            </a:r>
            <a:r>
              <a:rPr lang="zh-CN" altLang="en-US" sz="1200" dirty="0">
                <a:latin typeface="Arial" panose="020B0604020202020204" pitchFamily="34" charset="0"/>
                <a:cs typeface="Arial" panose="020B0604020202020204" pitchFamily="34" charset="0"/>
              </a:rPr>
              <a:t>收银</a:t>
            </a:r>
            <a:r>
              <a:rPr lang="zh-CN" altLang="zh-CN" sz="1200" dirty="0">
                <a:latin typeface="Arial" panose="020B0604020202020204" pitchFamily="34" charset="0"/>
                <a:cs typeface="Arial" panose="020B0604020202020204" pitchFamily="34" charset="0"/>
              </a:rPr>
              <a:t>安全程序对员工进行指导</a:t>
            </a:r>
            <a:endParaRPr lang="en-US" altLang="zh-CN" sz="1200" dirty="0">
              <a:latin typeface="Arial" panose="020B0604020202020204" pitchFamily="34" charset="0"/>
              <a:cs typeface="Arial" panose="020B0604020202020204" pitchFamily="34" charset="0"/>
            </a:endParaRP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en-US" sz="1200" dirty="0">
                <a:latin typeface="Arial" panose="020B0604020202020204" pitchFamily="34" charset="0"/>
                <a:cs typeface="Arial" panose="020B0604020202020204" pitchFamily="34" charset="0"/>
              </a:rPr>
              <a:t>打印报表核查当日押金不足的房间账务情况，杜绝逃账的发生</a:t>
            </a:r>
            <a:endParaRPr lang="zh-CN" altLang="zh-CN" sz="1200" dirty="0">
              <a:latin typeface="Arial" panose="020B0604020202020204" pitchFamily="34" charset="0"/>
              <a:cs typeface="Arial" panose="020B0604020202020204" pitchFamily="34" charset="0"/>
            </a:endParaRP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zh-CN" sz="1200" dirty="0">
                <a:latin typeface="Arial" panose="020B0604020202020204" pitchFamily="34" charset="0"/>
                <a:cs typeface="Arial" panose="020B0604020202020204" pitchFamily="34" charset="0"/>
              </a:rPr>
              <a:t>实施应收帐款控制</a:t>
            </a: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zh-CN" sz="1200" dirty="0">
                <a:latin typeface="Arial" panose="020B0604020202020204" pitchFamily="34" charset="0"/>
                <a:cs typeface="Arial" panose="020B0604020202020204" pitchFamily="34" charset="0"/>
              </a:rPr>
              <a:t>准备财务报告</a:t>
            </a:r>
          </a:p>
          <a:p>
            <a:pPr fontAlgn="base">
              <a:buSzPts val="900"/>
              <a:tabLst>
                <a:tab pos="228600" algn="l"/>
                <a:tab pos="266700" algn="l"/>
              </a:tabLst>
            </a:pPr>
            <a:r>
              <a:rPr lang="en-US" altLang="zh-CN" sz="1200" dirty="0">
                <a:latin typeface="Arial" panose="020B0604020202020204" pitchFamily="34" charset="0"/>
                <a:cs typeface="Arial" panose="020B0604020202020204" pitchFamily="34" charset="0"/>
              </a:rPr>
              <a:t>    </a:t>
            </a:r>
            <a:r>
              <a:rPr lang="zh-CN" altLang="zh-CN" sz="1200" dirty="0">
                <a:latin typeface="Arial" panose="020B0604020202020204" pitchFamily="34" charset="0"/>
                <a:cs typeface="Arial" panose="020B0604020202020204" pitchFamily="34" charset="0"/>
              </a:rPr>
              <a:t>对收银系统实施监管</a:t>
            </a:r>
          </a:p>
          <a:p>
            <a:pPr fontAlgn="base"/>
            <a:endParaRPr lang="zh-CN" sz="1200" dirty="0">
              <a:latin typeface="Arial" panose="020B0604020202020204" pitchFamily="34" charset="0"/>
              <a:cs typeface="Arial" panose="020B0604020202020204" pitchFamily="34" charset="0"/>
            </a:endParaRPr>
          </a:p>
          <a:p>
            <a:pPr fontAlgn="base"/>
            <a:r>
              <a:rPr lang="zh-CN" sz="1200" dirty="0">
                <a:latin typeface="Arial" panose="020B0604020202020204" pitchFamily="34" charset="0"/>
                <a:cs typeface="Arial" panose="020B0604020202020204" pitchFamily="34" charset="0"/>
              </a:rPr>
              <a:t> </a:t>
            </a:r>
            <a:r>
              <a:rPr lang="zh-CN" altLang="en-US" sz="1200" b="1" dirty="0">
                <a:latin typeface="Arial" panose="020B0604020202020204" pitchFamily="34" charset="0"/>
                <a:cs typeface="Arial" panose="020B0604020202020204" pitchFamily="34" charset="0"/>
              </a:rPr>
              <a:t>企业责任</a:t>
            </a:r>
            <a:endParaRPr lang="zh-CN" sz="1200" b="1"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监督前台的</a:t>
            </a:r>
            <a:r>
              <a:rPr lang="zh-CN" altLang="zh-CN" sz="1200" dirty="0">
                <a:latin typeface="Arial" panose="020B0604020202020204" pitchFamily="34" charset="0"/>
                <a:cs typeface="Arial" panose="020B0604020202020204" pitchFamily="34" charset="0"/>
              </a:rPr>
              <a:t>物资和设备</a:t>
            </a:r>
            <a:r>
              <a:rPr lang="zh-CN" altLang="en-US" sz="1200" dirty="0">
                <a:latin typeface="Arial" panose="020B0604020202020204" pitchFamily="34" charset="0"/>
                <a:cs typeface="Arial" panose="020B0604020202020204" pitchFamily="34" charset="0"/>
              </a:rPr>
              <a:t>的使用情况</a:t>
            </a:r>
            <a:r>
              <a:rPr lang="zh-CN" altLang="zh-CN" sz="1200" dirty="0">
                <a:latin typeface="Arial" panose="020B0604020202020204" pitchFamily="34" charset="0"/>
                <a:cs typeface="Arial" panose="020B0604020202020204" pitchFamily="34" charset="0"/>
              </a:rPr>
              <a:t>，减少浪费，促进“绿色”环保（比如</a:t>
            </a:r>
            <a:r>
              <a:rPr lang="zh-CN" altLang="en-US" sz="1200" dirty="0">
                <a:latin typeface="Arial" panose="020B0604020202020204" pitchFamily="34" charset="0"/>
                <a:cs typeface="Arial" panose="020B0604020202020204" pitchFamily="34" charset="0"/>
              </a:rPr>
              <a:t>无纸化办公，减少文具</a:t>
            </a:r>
            <a:r>
              <a:rPr lang="zh-CN" altLang="zh-CN" sz="1200" dirty="0">
                <a:latin typeface="Arial" panose="020B0604020202020204" pitchFamily="34" charset="0"/>
                <a:cs typeface="Arial" panose="020B0604020202020204" pitchFamily="34" charset="0"/>
              </a:rPr>
              <a:t>浪费</a:t>
            </a:r>
            <a:r>
              <a:rPr lang="zh-CN" altLang="en-US" sz="1200" dirty="0">
                <a:latin typeface="Arial" panose="020B0604020202020204" pitchFamily="34" charset="0"/>
                <a:cs typeface="Arial" panose="020B0604020202020204" pitchFamily="34" charset="0"/>
              </a:rPr>
              <a:t>，无用电器及时关闭</a:t>
            </a:r>
            <a:r>
              <a:rPr lang="zh-CN" altLang="zh-CN" sz="1200" dirty="0">
                <a:latin typeface="Arial" panose="020B0604020202020204" pitchFamily="34" charset="0"/>
                <a:cs typeface="Arial" panose="020B0604020202020204" pitchFamily="34" charset="0"/>
              </a:rPr>
              <a:t>等）</a:t>
            </a:r>
            <a:r>
              <a:rPr lang="zh-CN" altLang="en-US" sz="1200" dirty="0">
                <a:latin typeface="Arial" panose="020B0604020202020204" pitchFamily="34" charset="0"/>
                <a:cs typeface="Arial" panose="020B0604020202020204" pitchFamily="34" charset="0"/>
              </a:rPr>
              <a:t>。</a:t>
            </a:r>
            <a:endParaRPr lang="zh-CN"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促进店内销售及并提供完善内部设施的建议供上级领导参考。</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协助宾客服务经理关于优悦会会员的工作，以最大化宾客满意度</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协助宾客服务经理处理投诉</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mn-ea"/>
                <a:cs typeface="Arial" panose="020B0604020202020204" pitchFamily="34" charset="0"/>
              </a:rPr>
              <a:t>协助前厅部经理召开服务质量分析会并提供各项数据及案例</a:t>
            </a:r>
            <a:endParaRPr lang="en-US" altLang="zh-CN" sz="1200" dirty="0">
              <a:latin typeface="+mn-ea"/>
              <a:cs typeface="Arial" panose="020B0604020202020204" pitchFamily="34" charset="0"/>
            </a:endParaRPr>
          </a:p>
          <a:p>
            <a:pPr marL="171450" indent="-171450" fontAlgn="base">
              <a:buFont typeface="Arial" panose="020B0604020202020204" pitchFamily="34" charset="0"/>
              <a:buChar char="•"/>
            </a:pPr>
            <a:r>
              <a:rPr lang="zh-CN" altLang="en-US" sz="1200" dirty="0">
                <a:latin typeface="+mn-ea"/>
                <a:cs typeface="Arial" panose="020B0604020202020204" pitchFamily="34" charset="0"/>
              </a:rPr>
              <a:t>记录并上报在前台遇到的各种特殊案例供宾客服务经理参考</a:t>
            </a:r>
            <a:endParaRPr lang="en-US" altLang="zh-CN" sz="1200" dirty="0">
              <a:latin typeface="+mn-ea"/>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主动收集宾客意见及时上报宾客服务经理</a:t>
            </a:r>
            <a:endParaRPr lang="en-US" altLang="zh-CN" sz="1200" dirty="0">
              <a:latin typeface="+mn-ea"/>
              <a:cs typeface="Arial" panose="020B0604020202020204" pitchFamily="34" charset="0"/>
            </a:endParaRPr>
          </a:p>
          <a:p>
            <a:pPr marL="171450" indent="-171450" fontAlgn="base">
              <a:buFont typeface="Arial" panose="020B0604020202020204" pitchFamily="34" charset="0"/>
              <a:buChar char="•"/>
            </a:pPr>
            <a:r>
              <a:rPr lang="zh-CN" sz="1200" dirty="0">
                <a:latin typeface="Arial" panose="020B0604020202020204" pitchFamily="34" charset="0"/>
                <a:cs typeface="Arial" panose="020B0604020202020204" pitchFamily="34" charset="0"/>
              </a:rPr>
              <a:t>完成其它分配的任务。</a:t>
            </a:r>
          </a:p>
        </p:txBody>
      </p:sp>
      <p:sp>
        <p:nvSpPr>
          <p:cNvPr id="27" name="object 7"/>
          <p:cNvSpPr txBox="1"/>
          <p:nvPr/>
        </p:nvSpPr>
        <p:spPr>
          <a:xfrm>
            <a:off x="457201" y="1693668"/>
            <a:ext cx="4393565" cy="935513"/>
          </a:xfrm>
          <a:prstGeom prst="rect">
            <a:avLst/>
          </a:prstGeom>
        </p:spPr>
        <p:txBody>
          <a:bodyPr vert="horz" wrap="square" lIns="0" tIns="12065" rIns="0" bIns="0" rtlCol="0">
            <a:spAutoFit/>
          </a:bodyPr>
          <a:lstStyle/>
          <a:p>
            <a:pPr marL="19685">
              <a:lnSpc>
                <a:spcPct val="100000"/>
              </a:lnSpc>
              <a:spcBef>
                <a:spcPts val="95"/>
              </a:spcBef>
              <a:tabLst>
                <a:tab pos="3362325" algn="l"/>
              </a:tabLst>
            </a:pPr>
            <a:r>
              <a:rPr lang="zh-CN" sz="1200" dirty="0">
                <a:latin typeface="Arial" panose="020B0604020202020204"/>
                <a:cs typeface="Arial" panose="020B0604020202020204"/>
              </a:rPr>
              <a:t>职级</a:t>
            </a:r>
            <a:r>
              <a:rPr lang="zh-CN" altLang="en-US" sz="1200" dirty="0">
                <a:latin typeface="Arial" panose="020B0604020202020204"/>
                <a:cs typeface="Arial" panose="020B0604020202020204"/>
              </a:rPr>
              <a:t>：</a:t>
            </a:r>
            <a:r>
              <a:rPr sz="1200" spc="-10" dirty="0">
                <a:latin typeface="Arial" panose="020B0604020202020204"/>
                <a:cs typeface="Arial" panose="020B0604020202020204"/>
              </a:rPr>
              <a:t>	</a:t>
            </a:r>
            <a:r>
              <a:rPr sz="1200" spc="-15" dirty="0" err="1">
                <a:latin typeface="Arial" panose="020B0604020202020204"/>
                <a:cs typeface="Arial" panose="020B0604020202020204"/>
              </a:rPr>
              <a:t>部门</a:t>
            </a:r>
            <a:r>
              <a:rPr lang="zh-CN" altLang="en-US" sz="1200" spc="-15" dirty="0">
                <a:latin typeface="Arial" panose="020B0604020202020204"/>
                <a:cs typeface="Arial" panose="020B0604020202020204"/>
              </a:rPr>
              <a:t>：</a:t>
            </a:r>
            <a:endParaRPr sz="1200" dirty="0">
              <a:latin typeface="Arial" panose="020B0604020202020204"/>
              <a:cs typeface="Arial" panose="020B0604020202020204"/>
            </a:endParaRPr>
          </a:p>
          <a:p>
            <a:pPr>
              <a:lnSpc>
                <a:spcPct val="100000"/>
              </a:lnSpc>
              <a:spcBef>
                <a:spcPts val="35"/>
              </a:spcBef>
            </a:pPr>
            <a:endParaRPr sz="1200" dirty="0">
              <a:latin typeface="Arial" panose="020B0604020202020204"/>
              <a:cs typeface="Arial" panose="020B0604020202020204"/>
            </a:endParaRPr>
          </a:p>
          <a:p>
            <a:pPr marL="12700">
              <a:lnSpc>
                <a:spcPct val="100000"/>
              </a:lnSpc>
              <a:tabLst>
                <a:tab pos="3369945" algn="l"/>
              </a:tabLst>
            </a:pPr>
            <a:r>
              <a:rPr lang="zh-CN" sz="1200" spc="-5" dirty="0">
                <a:latin typeface="Arial" panose="020B0604020202020204"/>
                <a:cs typeface="Arial" panose="020B0604020202020204"/>
              </a:rPr>
              <a:t>酒店级别：</a:t>
            </a:r>
            <a:r>
              <a:rPr lang="zh-CN" sz="1200" dirty="0">
                <a:latin typeface="Arial" panose="020B0604020202020204"/>
                <a:cs typeface="Arial" panose="020B0604020202020204"/>
              </a:rPr>
              <a:t>	</a:t>
            </a:r>
            <a:r>
              <a:rPr lang="zh-CN" sz="1200" spc="-15" dirty="0">
                <a:latin typeface="Arial" panose="020B0604020202020204"/>
                <a:cs typeface="Arial" panose="020B0604020202020204"/>
              </a:rPr>
              <a:t>上级主管：</a:t>
            </a:r>
            <a:endParaRPr sz="1200" dirty="0">
              <a:latin typeface="Arial" panose="020B0604020202020204"/>
              <a:cs typeface="Arial" panose="020B0604020202020204"/>
            </a:endParaRPr>
          </a:p>
          <a:p>
            <a:pPr>
              <a:lnSpc>
                <a:spcPct val="100000"/>
              </a:lnSpc>
              <a:spcBef>
                <a:spcPts val="40"/>
              </a:spcBef>
            </a:pPr>
            <a:endParaRPr sz="1200" dirty="0">
              <a:latin typeface="Arial" panose="020B0604020202020204"/>
              <a:cs typeface="Arial" panose="020B0604020202020204"/>
            </a:endParaRPr>
          </a:p>
          <a:p>
            <a:pPr marL="12700">
              <a:lnSpc>
                <a:spcPct val="100000"/>
              </a:lnSpc>
              <a:tabLst>
                <a:tab pos="3362325" algn="l"/>
              </a:tabLst>
            </a:pPr>
            <a:r>
              <a:rPr sz="1200" spc="-10" dirty="0">
                <a:latin typeface="Arial" panose="020B0604020202020204"/>
                <a:cs typeface="Arial" panose="020B0604020202020204"/>
              </a:rPr>
              <a:t>	</a:t>
            </a:r>
            <a:endParaRPr sz="1200" dirty="0">
              <a:latin typeface="Arial" panose="020B0604020202020204"/>
              <a:cs typeface="Arial" panose="020B0604020202020204"/>
            </a:endParaRPr>
          </a:p>
        </p:txBody>
      </p:sp>
      <p:sp>
        <p:nvSpPr>
          <p:cNvPr id="6" name="Rectangle 5"/>
          <p:cNvSpPr/>
          <p:nvPr/>
        </p:nvSpPr>
        <p:spPr>
          <a:xfrm>
            <a:off x="424685" y="2766278"/>
            <a:ext cx="6934965" cy="830997"/>
          </a:xfrm>
          <a:prstGeom prst="rect">
            <a:avLst/>
          </a:prstGeom>
        </p:spPr>
        <p:txBody>
          <a:bodyPr wrap="square">
            <a:spAutoFit/>
          </a:bodyPr>
          <a:lstStyle/>
          <a:p>
            <a:pPr marL="171450" indent="-171450" fontAlgn="base">
              <a:buFont typeface="Arial" panose="020B0604020202020204" pitchFamily="34" charset="0"/>
              <a:buChar char="•"/>
              <a:tabLst>
                <a:tab pos="228600" algn="l"/>
              </a:tabLst>
            </a:pPr>
            <a:r>
              <a:rPr lang="zh-CN" altLang="en-US" sz="1200" dirty="0">
                <a:latin typeface="Arial" panose="020B0604020202020204" pitchFamily="34" charset="0"/>
                <a:cs typeface="Arial" panose="020B0604020202020204" pitchFamily="34" charset="0"/>
              </a:rPr>
              <a:t>管理酒店前台的</a:t>
            </a:r>
            <a:r>
              <a:rPr lang="zh-CN" altLang="zh-CN" sz="1200" dirty="0">
                <a:latin typeface="Arial" panose="020B0604020202020204" pitchFamily="34" charset="0"/>
                <a:cs typeface="Arial" panose="020B0604020202020204" pitchFamily="34" charset="0"/>
              </a:rPr>
              <a:t>运营效率和服务工作</a:t>
            </a:r>
            <a:r>
              <a:rPr lang="zh-CN" altLang="en-US" sz="1200" dirty="0">
                <a:latin typeface="Arial" panose="020B0604020202020204" pitchFamily="34" charset="0"/>
                <a:cs typeface="Arial" panose="020B0604020202020204" pitchFamily="34" charset="0"/>
              </a:rPr>
              <a:t>，作为主管带领本班次其他员工按照酒店</a:t>
            </a:r>
            <a:r>
              <a:rPr lang="zh-CN" altLang="zh-CN" sz="1200" dirty="0">
                <a:latin typeface="Arial" panose="020B0604020202020204" pitchFamily="34" charset="0"/>
                <a:cs typeface="Arial" panose="020B0604020202020204" pitchFamily="34" charset="0"/>
              </a:rPr>
              <a:t>标准提供及时和专业的入住和退房</a:t>
            </a:r>
            <a:r>
              <a:rPr lang="zh-CN" altLang="en-US" sz="1200" dirty="0">
                <a:latin typeface="Arial" panose="020B0604020202020204" pitchFamily="34" charset="0"/>
                <a:cs typeface="Arial" panose="020B0604020202020204" pitchFamily="34" charset="0"/>
              </a:rPr>
              <a:t>以及相关各项</a:t>
            </a:r>
            <a:r>
              <a:rPr lang="zh-CN" altLang="zh-CN" sz="1200">
                <a:latin typeface="Arial" panose="020B0604020202020204" pitchFamily="34" charset="0"/>
                <a:cs typeface="Arial" panose="020B0604020202020204" pitchFamily="34" charset="0"/>
              </a:rPr>
              <a:t>服务</a:t>
            </a:r>
            <a:r>
              <a:rPr lang="zh-CN" altLang="en-US" sz="1200">
                <a:latin typeface="Arial" panose="020B0604020202020204" pitchFamily="34" charset="0"/>
                <a:cs typeface="Arial" panose="020B0604020202020204" pitchFamily="34" charset="0"/>
              </a:rPr>
              <a:t>。该职位需要兼顾贵阳机场假日酒店及贵阳机场智选假日酒店的同岗位工作内容。</a:t>
            </a:r>
            <a:endParaRPr lang="zh-CN" altLang="zh-CN" sz="1200" dirty="0">
              <a:latin typeface="Arial" panose="020B0604020202020204" pitchFamily="34" charset="0"/>
              <a:cs typeface="Arial" panose="020B0604020202020204" pitchFamily="34" charset="0"/>
            </a:endParaRPr>
          </a:p>
          <a:p>
            <a:pPr marL="171450" lvl="0" indent="-171450" fontAlgn="base">
              <a:buFont typeface="Arial" panose="020B0604020202020204" pitchFamily="34" charset="0"/>
              <a:buChar char="•"/>
              <a:tabLst>
                <a:tab pos="228600" algn="l"/>
              </a:tabLst>
            </a:pPr>
            <a:endParaRPr lang="zh-CN" altLang="zh-CN" sz="1200" dirty="0">
              <a:latin typeface="Arial" panose="020B0604020202020204" pitchFamily="34" charset="0"/>
              <a:cs typeface="Arial" panose="020B0604020202020204" pitchFamily="34" charset="0"/>
            </a:endParaRPr>
          </a:p>
        </p:txBody>
      </p:sp>
      <p:sp>
        <p:nvSpPr>
          <p:cNvPr id="2" name="object 2"/>
          <p:cNvSpPr txBox="1"/>
          <p:nvPr/>
        </p:nvSpPr>
        <p:spPr>
          <a:xfrm>
            <a:off x="489620" y="2454275"/>
            <a:ext cx="2923540" cy="258404"/>
          </a:xfrm>
          <a:prstGeom prst="rect">
            <a:avLst/>
          </a:prstGeom>
        </p:spPr>
        <p:txBody>
          <a:bodyPr vert="horz" wrap="square" lIns="0" tIns="12065" rIns="0" bIns="0" rtlCol="0">
            <a:spAutoFit/>
          </a:bodyPr>
          <a:lstStyle/>
          <a:p>
            <a:pPr marL="12700">
              <a:lnSpc>
                <a:spcPct val="100000"/>
              </a:lnSpc>
              <a:spcBef>
                <a:spcPts val="95"/>
              </a:spcBef>
            </a:pPr>
            <a:r>
              <a:rPr lang="zh-CN" sz="1600" b="1" spc="-110" dirty="0">
                <a:solidFill>
                  <a:srgbClr val="E8532A"/>
                </a:solidFill>
                <a:latin typeface="Arial" panose="020B0604020202020204"/>
                <a:cs typeface="Arial" panose="020B0604020202020204"/>
              </a:rPr>
              <a:t>职位简介</a:t>
            </a:r>
            <a:endParaRPr sz="1600" dirty="0">
              <a:latin typeface="Arial" panose="020B0604020202020204"/>
              <a:cs typeface="Arial" panose="020B0604020202020204"/>
            </a:endParaRPr>
          </a:p>
        </p:txBody>
      </p:sp>
      <p:sp>
        <p:nvSpPr>
          <p:cNvPr id="3" name="object 3"/>
          <p:cNvSpPr/>
          <p:nvPr/>
        </p:nvSpPr>
        <p:spPr>
          <a:xfrm>
            <a:off x="538162" y="3368675"/>
            <a:ext cx="6480175" cy="0"/>
          </a:xfrm>
          <a:custGeom>
            <a:avLst/>
            <a:gdLst/>
            <a:ahLst/>
            <a:cxnLst/>
            <a:rect l="l" t="t" r="r" b="b"/>
            <a:pathLst>
              <a:path w="6480175">
                <a:moveTo>
                  <a:pt x="0" y="0"/>
                </a:moveTo>
                <a:lnTo>
                  <a:pt x="6479921" y="0"/>
                </a:lnTo>
              </a:path>
            </a:pathLst>
          </a:custGeom>
          <a:ln w="6350">
            <a:solidFill>
              <a:srgbClr val="1E4455"/>
            </a:solidFill>
          </a:ln>
        </p:spPr>
        <p:txBody>
          <a:bodyPr wrap="square" lIns="0" tIns="0" rIns="0" bIns="0" rtlCol="0"/>
          <a:lstStyle/>
          <a:p>
            <a:endParaRPr/>
          </a:p>
        </p:txBody>
      </p:sp>
      <p:sp>
        <p:nvSpPr>
          <p:cNvPr id="8" name="object 8"/>
          <p:cNvSpPr txBox="1"/>
          <p:nvPr/>
        </p:nvSpPr>
        <p:spPr>
          <a:xfrm>
            <a:off x="424686" y="1031836"/>
            <a:ext cx="7131814" cy="443070"/>
          </a:xfrm>
          <a:prstGeom prst="rect">
            <a:avLst/>
          </a:prstGeom>
        </p:spPr>
        <p:txBody>
          <a:bodyPr vert="horz" wrap="square" lIns="0" tIns="12065" rIns="0" bIns="0" rtlCol="0">
            <a:spAutoFit/>
          </a:bodyPr>
          <a:lstStyle/>
          <a:p>
            <a:pPr marL="12700">
              <a:lnSpc>
                <a:spcPct val="100000"/>
              </a:lnSpc>
              <a:spcBef>
                <a:spcPts val="95"/>
              </a:spcBef>
            </a:pPr>
            <a:r>
              <a:rPr lang="zh-CN" altLang="en-US" sz="2800" b="1" dirty="0">
                <a:latin typeface="Arial" panose="020B0604020202020204"/>
                <a:cs typeface="Arial" panose="020B0604020202020204"/>
              </a:rPr>
              <a:t>前台主管</a:t>
            </a:r>
            <a:endParaRPr sz="2800" b="1" dirty="0">
              <a:latin typeface="Arial" panose="020B0604020202020204"/>
              <a:cs typeface="Arial" panose="020B0604020202020204"/>
            </a:endParaRPr>
          </a:p>
        </p:txBody>
      </p:sp>
      <p:sp>
        <p:nvSpPr>
          <p:cNvPr id="22" name="object 2"/>
          <p:cNvSpPr txBox="1"/>
          <p:nvPr/>
        </p:nvSpPr>
        <p:spPr>
          <a:xfrm>
            <a:off x="457201" y="3494566"/>
            <a:ext cx="2923540" cy="258404"/>
          </a:xfrm>
          <a:prstGeom prst="rect">
            <a:avLst/>
          </a:prstGeom>
        </p:spPr>
        <p:txBody>
          <a:bodyPr vert="horz" wrap="square" lIns="0" tIns="12065" rIns="0" bIns="0" rtlCol="0">
            <a:spAutoFit/>
          </a:bodyPr>
          <a:lstStyle/>
          <a:p>
            <a:pPr marL="12700">
              <a:lnSpc>
                <a:spcPct val="100000"/>
              </a:lnSpc>
              <a:spcBef>
                <a:spcPts val="95"/>
              </a:spcBef>
            </a:pPr>
            <a:r>
              <a:rPr lang="zh-CN" sz="1600" b="1" spc="-110" dirty="0">
                <a:solidFill>
                  <a:srgbClr val="E8532A"/>
                </a:solidFill>
                <a:latin typeface="Arial" panose="020B0604020202020204"/>
                <a:cs typeface="Arial" panose="020B0604020202020204"/>
              </a:rPr>
              <a:t>您的日常工作</a:t>
            </a:r>
            <a:endParaRPr sz="1600" dirty="0">
              <a:latin typeface="Arial" panose="020B0604020202020204"/>
              <a:cs typeface="Arial" panose="020B0604020202020204"/>
            </a:endParaRPr>
          </a:p>
        </p:txBody>
      </p:sp>
      <p:sp>
        <p:nvSpPr>
          <p:cNvPr id="31" name="object 11"/>
          <p:cNvSpPr/>
          <p:nvPr/>
        </p:nvSpPr>
        <p:spPr>
          <a:xfrm>
            <a:off x="4895369" y="1660129"/>
            <a:ext cx="2311881" cy="225425"/>
          </a:xfrm>
          <a:custGeom>
            <a:avLst/>
            <a:gdLst/>
            <a:ahLst/>
            <a:cxnLst/>
            <a:rect l="l" t="t" r="r" b="b"/>
            <a:pathLst>
              <a:path w="1496695" h="225425">
                <a:moveTo>
                  <a:pt x="0" y="225183"/>
                </a:moveTo>
                <a:lnTo>
                  <a:pt x="1496567" y="225183"/>
                </a:lnTo>
                <a:lnTo>
                  <a:pt x="1496567" y="0"/>
                </a:lnTo>
                <a:lnTo>
                  <a:pt x="0" y="0"/>
                </a:lnTo>
                <a:lnTo>
                  <a:pt x="0" y="225183"/>
                </a:lnTo>
                <a:close/>
              </a:path>
            </a:pathLst>
          </a:custGeom>
          <a:ln w="6350">
            <a:solidFill>
              <a:srgbClr val="D16C3A"/>
            </a:solidFill>
          </a:ln>
        </p:spPr>
        <p:txBody>
          <a:bodyPr wrap="square" lIns="0" tIns="0" rIns="0" bIns="0" rtlCol="0"/>
          <a:lstStyle/>
          <a:p>
            <a:pPr algn="ctr"/>
            <a:r>
              <a:rPr lang="zh-CN" altLang="en-US" sz="1200" dirty="0">
                <a:latin typeface="Arial" panose="020B0604020202020204" pitchFamily="34" charset="0"/>
                <a:cs typeface="Arial" panose="020B0604020202020204" pitchFamily="34" charset="0"/>
              </a:rPr>
              <a:t>前厅部</a:t>
            </a:r>
            <a:endParaRPr sz="1200" dirty="0">
              <a:latin typeface="Arial" panose="020B0604020202020204" pitchFamily="34" charset="0"/>
              <a:cs typeface="Arial" panose="020B0604020202020204" pitchFamily="34" charset="0"/>
            </a:endParaRPr>
          </a:p>
        </p:txBody>
      </p:sp>
      <p:sp>
        <p:nvSpPr>
          <p:cNvPr id="32" name="object 12"/>
          <p:cNvSpPr/>
          <p:nvPr/>
        </p:nvSpPr>
        <p:spPr>
          <a:xfrm>
            <a:off x="4895369" y="2047760"/>
            <a:ext cx="2311881" cy="275912"/>
          </a:xfrm>
          <a:custGeom>
            <a:avLst/>
            <a:gdLst/>
            <a:ahLst/>
            <a:cxnLst/>
            <a:rect l="l" t="t" r="r" b="b"/>
            <a:pathLst>
              <a:path w="1496695" h="227329">
                <a:moveTo>
                  <a:pt x="0" y="226707"/>
                </a:moveTo>
                <a:lnTo>
                  <a:pt x="1496567" y="226707"/>
                </a:lnTo>
                <a:lnTo>
                  <a:pt x="1496567" y="0"/>
                </a:lnTo>
                <a:lnTo>
                  <a:pt x="0" y="0"/>
                </a:lnTo>
                <a:lnTo>
                  <a:pt x="0" y="226707"/>
                </a:lnTo>
                <a:close/>
              </a:path>
            </a:pathLst>
          </a:custGeom>
          <a:ln w="6350">
            <a:solidFill>
              <a:srgbClr val="D16C3A"/>
            </a:solidFill>
          </a:ln>
        </p:spPr>
        <p:txBody>
          <a:bodyPr wrap="square" lIns="0" tIns="0" rIns="0" bIns="0" rtlCol="0"/>
          <a:lstStyle/>
          <a:p>
            <a:pPr algn="ctr"/>
            <a:r>
              <a:rPr lang="zh-CN" altLang="en-US" sz="1200" dirty="0">
                <a:latin typeface="Arial" panose="020B0604020202020204" pitchFamily="34" charset="0"/>
                <a:cs typeface="Arial" panose="020B0604020202020204" pitchFamily="34" charset="0"/>
              </a:rPr>
              <a:t>宾客服务经理</a:t>
            </a:r>
            <a:endParaRPr sz="1200" dirty="0">
              <a:latin typeface="Arial" panose="020B0604020202020204" pitchFamily="34" charset="0"/>
              <a:cs typeface="Arial" panose="020B0604020202020204" pitchFamily="34" charset="0"/>
            </a:endParaRPr>
          </a:p>
        </p:txBody>
      </p:sp>
      <p:sp>
        <p:nvSpPr>
          <p:cNvPr id="29" name="object 9"/>
          <p:cNvSpPr/>
          <p:nvPr/>
        </p:nvSpPr>
        <p:spPr>
          <a:xfrm>
            <a:off x="1676681" y="2056130"/>
            <a:ext cx="1496695" cy="225425"/>
          </a:xfrm>
          <a:custGeom>
            <a:avLst/>
            <a:gdLst/>
            <a:ahLst/>
            <a:cxnLst/>
            <a:rect l="l" t="t" r="r" b="b"/>
            <a:pathLst>
              <a:path w="1496695" h="225425">
                <a:moveTo>
                  <a:pt x="0" y="225183"/>
                </a:moveTo>
                <a:lnTo>
                  <a:pt x="1496568" y="225183"/>
                </a:lnTo>
                <a:lnTo>
                  <a:pt x="1496568" y="0"/>
                </a:lnTo>
                <a:lnTo>
                  <a:pt x="0" y="0"/>
                </a:lnTo>
                <a:lnTo>
                  <a:pt x="0" y="225183"/>
                </a:lnTo>
                <a:close/>
              </a:path>
            </a:pathLst>
          </a:custGeom>
          <a:ln w="6350">
            <a:solidFill>
              <a:srgbClr val="D16C3A"/>
            </a:solidFill>
          </a:ln>
        </p:spPr>
        <p:txBody>
          <a:bodyPr wrap="square" lIns="0" tIns="0" rIns="0" bIns="0" rtlCol="0"/>
          <a:lstStyle/>
          <a:p>
            <a:pPr algn="ctr"/>
            <a:r>
              <a:rPr lang="en-US" altLang="zh-CN" sz="1200" dirty="0">
                <a:latin typeface="Arial" panose="020B0604020202020204" pitchFamily="34" charset="0"/>
                <a:cs typeface="Arial" panose="020B0604020202020204" pitchFamily="34" charset="0"/>
              </a:rPr>
              <a:t>3</a:t>
            </a:r>
            <a:endParaRPr sz="1200" dirty="0">
              <a:latin typeface="Arial" panose="020B0604020202020204" pitchFamily="34" charset="0"/>
              <a:cs typeface="Arial" panose="020B0604020202020204" pitchFamily="34" charset="0"/>
            </a:endParaRPr>
          </a:p>
        </p:txBody>
      </p:sp>
      <p:sp>
        <p:nvSpPr>
          <p:cNvPr id="28" name="object 8"/>
          <p:cNvSpPr/>
          <p:nvPr/>
        </p:nvSpPr>
        <p:spPr>
          <a:xfrm>
            <a:off x="1676682" y="1672321"/>
            <a:ext cx="1496695" cy="227329"/>
          </a:xfrm>
          <a:custGeom>
            <a:avLst/>
            <a:gdLst/>
            <a:ahLst/>
            <a:cxnLst/>
            <a:rect l="l" t="t" r="r" b="b"/>
            <a:pathLst>
              <a:path w="1496695" h="227329">
                <a:moveTo>
                  <a:pt x="0" y="226707"/>
                </a:moveTo>
                <a:lnTo>
                  <a:pt x="1496568" y="226707"/>
                </a:lnTo>
                <a:lnTo>
                  <a:pt x="1496568" y="0"/>
                </a:lnTo>
                <a:lnTo>
                  <a:pt x="0" y="0"/>
                </a:lnTo>
                <a:lnTo>
                  <a:pt x="0" y="226707"/>
                </a:lnTo>
                <a:close/>
              </a:path>
            </a:pathLst>
          </a:custGeom>
          <a:ln w="6350">
            <a:solidFill>
              <a:srgbClr val="D16C3A"/>
            </a:solidFill>
          </a:ln>
        </p:spPr>
        <p:txBody>
          <a:bodyPr wrap="square" lIns="0" tIns="0" rIns="0" bIns="0" rtlCol="0"/>
          <a:lstStyle/>
          <a:p>
            <a:pPr algn="ctr"/>
            <a:r>
              <a:rPr lang="en-US" sz="1200" dirty="0">
                <a:latin typeface="Arial" panose="020B0604020202020204" pitchFamily="34" charset="0"/>
                <a:cs typeface="Arial" panose="020B0604020202020204" pitchFamily="34" charset="0"/>
              </a:rPr>
              <a:t>7</a:t>
            </a:r>
            <a:endParaRPr sz="1200"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FEC0B7CC-66A1-36E2-9511-8932874F7066}"/>
              </a:ext>
            </a:extLst>
          </p:cNvPr>
          <p:cNvSpPr txBox="1"/>
          <p:nvPr/>
        </p:nvSpPr>
        <p:spPr>
          <a:xfrm>
            <a:off x="349250" y="1082675"/>
            <a:ext cx="6781800" cy="1661993"/>
          </a:xfrm>
          <a:prstGeom prst="rect">
            <a:avLst/>
          </a:prstGeom>
          <a:noFill/>
        </p:spPr>
        <p:txBody>
          <a:bodyPr wrap="square" rtlCol="0">
            <a:spAutoFit/>
          </a:bodyPr>
          <a:lstStyle/>
          <a:p>
            <a:pPr fontAlgn="base"/>
            <a:r>
              <a:rPr lang="zh-CN" altLang="zh-CN" sz="1200" b="1" dirty="0">
                <a:latin typeface="Arial" panose="020B0604020202020204" pitchFamily="34" charset="0"/>
                <a:cs typeface="Arial" panose="020B0604020202020204" pitchFamily="34" charset="0"/>
              </a:rPr>
              <a:t>财务</a:t>
            </a:r>
            <a:r>
              <a:rPr lang="zh-CN" altLang="en-US" sz="1200" b="1" dirty="0">
                <a:latin typeface="Arial" panose="020B0604020202020204" pitchFamily="34" charset="0"/>
                <a:cs typeface="Arial" panose="020B0604020202020204" pitchFamily="34" charset="0"/>
              </a:rPr>
              <a:t>回报</a:t>
            </a:r>
            <a:endParaRPr lang="zh-CN" altLang="zh-CN" sz="1200" b="1"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重点关注前台增销方案的落实，以最大化酒店收益</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协助宾客服务经理关于夜间审计和日常财务报告的编制</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检查入住登记单和账单是否符合财务制度，确保所有前台操作合法合规</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掌握信用政策和程序，并与财务部密切联系，以确保信用程序的完全执行。</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在前厅部经理授权下协助管理前厅部权限，如批准房间的免费升级等。</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zh-CN" altLang="en-US" sz="1200" dirty="0">
                <a:latin typeface="Arial" panose="020B0604020202020204" pitchFamily="34" charset="0"/>
                <a:cs typeface="Arial" panose="020B0604020202020204" pitchFamily="34" charset="0"/>
              </a:rPr>
              <a:t>与前厅部经理一起编制和管理部门预算。</a:t>
            </a:r>
          </a:p>
          <a:p>
            <a:endParaRPr lang="zh-CN" altLang="en-US" dirty="0"/>
          </a:p>
        </p:txBody>
      </p:sp>
      <p:sp>
        <p:nvSpPr>
          <p:cNvPr id="8" name="object 3">
            <a:extLst>
              <a:ext uri="{FF2B5EF4-FFF2-40B4-BE49-F238E27FC236}">
                <a16:creationId xmlns:a16="http://schemas.microsoft.com/office/drawing/2014/main" id="{610C6353-14EF-9B25-7629-DE34BA481293}"/>
              </a:ext>
            </a:extLst>
          </p:cNvPr>
          <p:cNvSpPr/>
          <p:nvPr/>
        </p:nvSpPr>
        <p:spPr>
          <a:xfrm>
            <a:off x="425450" y="2670930"/>
            <a:ext cx="6480175" cy="0"/>
          </a:xfrm>
          <a:custGeom>
            <a:avLst/>
            <a:gdLst/>
            <a:ahLst/>
            <a:cxnLst/>
            <a:rect l="l" t="t" r="r" b="b"/>
            <a:pathLst>
              <a:path w="6480175">
                <a:moveTo>
                  <a:pt x="0" y="0"/>
                </a:moveTo>
                <a:lnTo>
                  <a:pt x="6479921" y="0"/>
                </a:lnTo>
              </a:path>
            </a:pathLst>
          </a:custGeom>
          <a:ln w="6350">
            <a:solidFill>
              <a:srgbClr val="1E4455"/>
            </a:solidFill>
          </a:ln>
        </p:spPr>
        <p:txBody>
          <a:bodyPr wrap="square" lIns="0" tIns="0" rIns="0" bIns="0" rtlCol="0"/>
          <a:lstStyle/>
          <a:p>
            <a:endParaRPr/>
          </a:p>
        </p:txBody>
      </p:sp>
      <p:sp>
        <p:nvSpPr>
          <p:cNvPr id="18" name="object 2">
            <a:extLst>
              <a:ext uri="{FF2B5EF4-FFF2-40B4-BE49-F238E27FC236}">
                <a16:creationId xmlns:a16="http://schemas.microsoft.com/office/drawing/2014/main" id="{7BFE3248-1B53-D7D7-C6C9-67E52FCB4B82}"/>
              </a:ext>
            </a:extLst>
          </p:cNvPr>
          <p:cNvSpPr txBox="1"/>
          <p:nvPr/>
        </p:nvSpPr>
        <p:spPr>
          <a:xfrm>
            <a:off x="425450" y="2800132"/>
            <a:ext cx="2923540" cy="258404"/>
          </a:xfrm>
          <a:prstGeom prst="rect">
            <a:avLst/>
          </a:prstGeom>
        </p:spPr>
        <p:txBody>
          <a:bodyPr vert="horz" wrap="square" lIns="0" tIns="12065" rIns="0" bIns="0" rtlCol="0">
            <a:spAutoFit/>
          </a:bodyPr>
          <a:lstStyle/>
          <a:p>
            <a:pPr marL="12700">
              <a:lnSpc>
                <a:spcPct val="100000"/>
              </a:lnSpc>
              <a:spcBef>
                <a:spcPts val="95"/>
              </a:spcBef>
            </a:pPr>
            <a:r>
              <a:rPr lang="zh-CN" altLang="en-US" sz="1600" b="1" spc="-110" dirty="0">
                <a:solidFill>
                  <a:srgbClr val="E8532A"/>
                </a:solidFill>
                <a:latin typeface="Arial" panose="020B0604020202020204"/>
                <a:cs typeface="Arial" panose="020B0604020202020204"/>
              </a:rPr>
              <a:t>责任范围</a:t>
            </a:r>
            <a:endParaRPr sz="1600" dirty="0">
              <a:latin typeface="Arial" panose="020B0604020202020204"/>
              <a:cs typeface="Arial" panose="020B0604020202020204"/>
            </a:endParaRPr>
          </a:p>
        </p:txBody>
      </p:sp>
      <p:sp>
        <p:nvSpPr>
          <p:cNvPr id="20" name="文本框 19">
            <a:extLst>
              <a:ext uri="{FF2B5EF4-FFF2-40B4-BE49-F238E27FC236}">
                <a16:creationId xmlns:a16="http://schemas.microsoft.com/office/drawing/2014/main" id="{B88240BE-FB7C-436B-3359-E7932003A9D5}"/>
              </a:ext>
            </a:extLst>
          </p:cNvPr>
          <p:cNvSpPr txBox="1"/>
          <p:nvPr/>
        </p:nvSpPr>
        <p:spPr>
          <a:xfrm>
            <a:off x="349251" y="3187737"/>
            <a:ext cx="6556374" cy="3139321"/>
          </a:xfrm>
          <a:prstGeom prst="rect">
            <a:avLst/>
          </a:prstGeom>
          <a:noFill/>
        </p:spPr>
        <p:txBody>
          <a:bodyPr wrap="square" rtlCol="0">
            <a:spAutoFit/>
          </a:bodyPr>
          <a:lstStyle/>
          <a:p>
            <a:pPr fontAlgn="base">
              <a:tabLst>
                <a:tab pos="685800" algn="l"/>
                <a:tab pos="2228850" algn="l"/>
              </a:tabLst>
            </a:pPr>
            <a:r>
              <a:rPr lang="zh-CN" altLang="en-US" sz="1200" b="1" dirty="0">
                <a:latin typeface="Arial" panose="020B0604020202020204" pitchFamily="34" charset="0"/>
                <a:cs typeface="Arial" panose="020B0604020202020204" pitchFamily="34" charset="0"/>
              </a:rPr>
              <a:t>管理的员工</a:t>
            </a:r>
          </a:p>
          <a:p>
            <a:pPr marL="171450" indent="-171450" fontAlgn="base">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直接：礼宾领班、前台领班、前台接待员</a:t>
            </a:r>
          </a:p>
          <a:p>
            <a:pPr marL="171450" indent="-171450" fontAlgn="base">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间接：无</a:t>
            </a:r>
          </a:p>
          <a:p>
            <a:pPr fontAlgn="base">
              <a:tabLst>
                <a:tab pos="685800" algn="l"/>
                <a:tab pos="2228850" algn="l"/>
              </a:tabLst>
            </a:pPr>
            <a:endParaRPr lang="zh-CN" altLang="en-US" sz="1200" dirty="0">
              <a:latin typeface="Arial" panose="020B0604020202020204" pitchFamily="34" charset="0"/>
              <a:cs typeface="Arial" panose="020B0604020202020204" pitchFamily="34" charset="0"/>
            </a:endParaRPr>
          </a:p>
          <a:p>
            <a:pPr fontAlgn="base">
              <a:tabLst>
                <a:tab pos="685800" algn="l"/>
                <a:tab pos="2228850" algn="l"/>
              </a:tabLst>
            </a:pPr>
            <a:r>
              <a:rPr lang="zh-CN" altLang="en-US" sz="1200" b="1" dirty="0">
                <a:latin typeface="Arial" panose="020B0604020202020204" pitchFamily="34" charset="0"/>
                <a:cs typeface="Arial" panose="020B0604020202020204" pitchFamily="34" charset="0"/>
              </a:rPr>
              <a:t>年度经营利润和薪金预算</a:t>
            </a:r>
          </a:p>
          <a:p>
            <a:pPr marL="171450" indent="-171450" fontAlgn="base">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无</a:t>
            </a:r>
          </a:p>
          <a:p>
            <a:pPr fontAlgn="base">
              <a:tabLst>
                <a:tab pos="685800" algn="l"/>
                <a:tab pos="2228850" algn="l"/>
              </a:tabLst>
            </a:pPr>
            <a:r>
              <a:rPr lang="zh-CN" altLang="en-US" sz="1200" dirty="0">
                <a:latin typeface="Arial" panose="020B0604020202020204" pitchFamily="34" charset="0"/>
                <a:cs typeface="Arial" panose="020B0604020202020204" pitchFamily="34" charset="0"/>
              </a:rPr>
              <a:t>             </a:t>
            </a:r>
          </a:p>
          <a:p>
            <a:pPr fontAlgn="base">
              <a:tabLst>
                <a:tab pos="685800" algn="l"/>
                <a:tab pos="2228850" algn="l"/>
              </a:tabLst>
            </a:pPr>
            <a:r>
              <a:rPr lang="zh-CN" altLang="en-US" sz="1200" b="1" dirty="0">
                <a:latin typeface="Arial" panose="020B0604020202020204" pitchFamily="34" charset="0"/>
                <a:cs typeface="Arial" panose="020B0604020202020204" pitchFamily="34" charset="0"/>
              </a:rPr>
              <a:t>主要绩效指标</a:t>
            </a:r>
          </a:p>
          <a:p>
            <a:pPr marL="171450" indent="-171450" fontAlgn="base">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前台增销</a:t>
            </a:r>
            <a:endParaRPr lang="en-US" altLang="zh-CN"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优悦会会员招募</a:t>
            </a:r>
          </a:p>
          <a:p>
            <a:pPr marL="171450" indent="-171450" fontAlgn="base">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宾客满意度调查</a:t>
            </a:r>
            <a:endParaRPr lang="en-US" altLang="zh-CN" sz="1200" dirty="0">
              <a:latin typeface="Arial" panose="020B0604020202020204" pitchFamily="34" charset="0"/>
              <a:cs typeface="Arial" panose="020B0604020202020204" pitchFamily="34" charset="0"/>
            </a:endParaRPr>
          </a:p>
          <a:p>
            <a:pPr fontAlgn="base">
              <a:tabLst>
                <a:tab pos="685800" algn="l"/>
                <a:tab pos="2228850" algn="l"/>
              </a:tabLst>
            </a:pPr>
            <a:endParaRPr lang="zh-CN" altLang="en-US" sz="1200" dirty="0">
              <a:latin typeface="Arial" panose="020B0604020202020204" pitchFamily="34" charset="0"/>
              <a:cs typeface="Arial" panose="020B0604020202020204" pitchFamily="34" charset="0"/>
            </a:endParaRPr>
          </a:p>
          <a:p>
            <a:pPr fontAlgn="base">
              <a:tabLst>
                <a:tab pos="685800" algn="l"/>
                <a:tab pos="2228850" algn="l"/>
              </a:tabLst>
            </a:pPr>
            <a:r>
              <a:rPr lang="zh-CN" altLang="en-US" sz="1200" b="1" dirty="0">
                <a:latin typeface="Arial" panose="020B0604020202020204" pitchFamily="34" charset="0"/>
                <a:cs typeface="Arial" panose="020B0604020202020204" pitchFamily="34" charset="0"/>
              </a:rPr>
              <a:t>决策职责</a:t>
            </a:r>
            <a:r>
              <a:rPr lang="en-US" altLang="zh-CN" sz="1200" b="1" dirty="0">
                <a:latin typeface="Arial" panose="020B0604020202020204" pitchFamily="34" charset="0"/>
                <a:cs typeface="Arial" panose="020B0604020202020204" pitchFamily="34" charset="0"/>
              </a:rPr>
              <a:t>(</a:t>
            </a:r>
            <a:r>
              <a:rPr lang="zh-CN" altLang="en-US" sz="1200" b="1" dirty="0">
                <a:latin typeface="Arial" panose="020B0604020202020204" pitchFamily="34" charset="0"/>
                <a:cs typeface="Arial" panose="020B0604020202020204" pitchFamily="34" charset="0"/>
              </a:rPr>
              <a:t>决策权</a:t>
            </a:r>
            <a:r>
              <a:rPr lang="en-US" altLang="zh-CN" sz="1200" b="1" dirty="0">
                <a:latin typeface="Arial" panose="020B0604020202020204" pitchFamily="34" charset="0"/>
                <a:cs typeface="Arial" panose="020B0604020202020204" pitchFamily="34" charset="0"/>
              </a:rPr>
              <a:t>)</a:t>
            </a:r>
            <a:endParaRPr lang="zh-CN" altLang="en-US" sz="1200" dirty="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与前台相关的事宜</a:t>
            </a:r>
          </a:p>
          <a:p>
            <a:pPr marL="171450" indent="-171450" fontAlgn="base">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酒店职位</a:t>
            </a:r>
            <a:r>
              <a:rPr lang="en-US" altLang="zh-CN" sz="1200" dirty="0">
                <a:latin typeface="Arial" panose="020B0604020202020204" pitchFamily="34" charset="0"/>
                <a:cs typeface="Arial" panose="020B0604020202020204" pitchFamily="34" charset="0"/>
              </a:rPr>
              <a:t>7</a:t>
            </a:r>
            <a:r>
              <a:rPr lang="zh-CN" altLang="en-US" sz="1200">
                <a:latin typeface="Arial" panose="020B0604020202020204" pitchFamily="34" charset="0"/>
                <a:cs typeface="Arial" panose="020B0604020202020204" pitchFamily="34" charset="0"/>
              </a:rPr>
              <a:t>级</a:t>
            </a:r>
            <a:r>
              <a:rPr lang="zh-CN" altLang="en-US" sz="1200" dirty="0">
                <a:latin typeface="Arial" panose="020B0604020202020204" pitchFamily="34" charset="0"/>
                <a:cs typeface="Arial" panose="020B0604020202020204" pitchFamily="34" charset="0"/>
              </a:rPr>
              <a:t>所拥有职权范围</a:t>
            </a:r>
          </a:p>
          <a:p>
            <a:endParaRPr lang="zh-CN" altLang="en-US" dirty="0"/>
          </a:p>
        </p:txBody>
      </p:sp>
      <p:sp>
        <p:nvSpPr>
          <p:cNvPr id="21" name="object 2">
            <a:extLst>
              <a:ext uri="{FF2B5EF4-FFF2-40B4-BE49-F238E27FC236}">
                <a16:creationId xmlns:a16="http://schemas.microsoft.com/office/drawing/2014/main" id="{ED03D2F4-2DB3-2BED-616D-2B84F503A475}"/>
              </a:ext>
            </a:extLst>
          </p:cNvPr>
          <p:cNvSpPr txBox="1"/>
          <p:nvPr/>
        </p:nvSpPr>
        <p:spPr>
          <a:xfrm>
            <a:off x="412750" y="6567187"/>
            <a:ext cx="2923540" cy="258404"/>
          </a:xfrm>
          <a:prstGeom prst="rect">
            <a:avLst/>
          </a:prstGeom>
        </p:spPr>
        <p:txBody>
          <a:bodyPr vert="horz" wrap="square" lIns="0" tIns="12065" rIns="0" bIns="0" rtlCol="0">
            <a:spAutoFit/>
          </a:bodyPr>
          <a:lstStyle/>
          <a:p>
            <a:pPr marL="12700">
              <a:lnSpc>
                <a:spcPct val="100000"/>
              </a:lnSpc>
              <a:spcBef>
                <a:spcPts val="95"/>
              </a:spcBef>
            </a:pPr>
            <a:r>
              <a:rPr lang="zh-CN" sz="1600" b="1" spc="-110" dirty="0">
                <a:solidFill>
                  <a:srgbClr val="E8532A"/>
                </a:solidFill>
                <a:latin typeface="Arial" panose="020B0604020202020204"/>
                <a:cs typeface="Arial" panose="020B0604020202020204"/>
              </a:rPr>
              <a:t>我们对您的要求</a:t>
            </a:r>
            <a:endParaRPr sz="1600" dirty="0">
              <a:latin typeface="Arial" panose="020B0604020202020204"/>
              <a:cs typeface="Arial" panose="020B0604020202020204"/>
            </a:endParaRPr>
          </a:p>
        </p:txBody>
      </p:sp>
      <p:sp>
        <p:nvSpPr>
          <p:cNvPr id="22" name="Rectangle 2">
            <a:extLst>
              <a:ext uri="{FF2B5EF4-FFF2-40B4-BE49-F238E27FC236}">
                <a16:creationId xmlns:a16="http://schemas.microsoft.com/office/drawing/2014/main" id="{DECFC391-959E-21DB-ED86-A3CF4BBA937D}"/>
              </a:ext>
            </a:extLst>
          </p:cNvPr>
          <p:cNvSpPr/>
          <p:nvPr/>
        </p:nvSpPr>
        <p:spPr>
          <a:xfrm>
            <a:off x="336550" y="6834192"/>
            <a:ext cx="6794500" cy="2862322"/>
          </a:xfrm>
          <a:prstGeom prst="rect">
            <a:avLst/>
          </a:prstGeom>
        </p:spPr>
        <p:txBody>
          <a:bodyPr wrap="square">
            <a:spAutoFit/>
          </a:bodyPr>
          <a:lstStyle/>
          <a:p>
            <a:pPr lvl="0" fontAlgn="base">
              <a:spcAft>
                <a:spcPts val="0"/>
              </a:spcAft>
              <a:tabLst>
                <a:tab pos="685800" algn="l"/>
                <a:tab pos="2228850" algn="l"/>
              </a:tabLst>
            </a:pPr>
            <a:r>
              <a:rPr lang="zh-CN" altLang="en-US" sz="1200" b="1" dirty="0">
                <a:latin typeface="+mn-ea"/>
                <a:cs typeface="Arial" panose="020B0604020202020204" pitchFamily="34" charset="0"/>
              </a:rPr>
              <a:t>技能要求</a:t>
            </a:r>
            <a:endParaRPr lang="en-US" altLang="zh-CN" sz="1200" b="1" dirty="0">
              <a:latin typeface="+mn-ea"/>
              <a:cs typeface="Arial" panose="020B0604020202020204" pitchFamily="34" charset="0"/>
            </a:endParaRPr>
          </a:p>
          <a:p>
            <a:pPr marL="171450" lvl="0" indent="-171450" fontAlgn="base">
              <a:spcAft>
                <a:spcPts val="0"/>
              </a:spcAft>
              <a:buFont typeface="Arial" panose="020B0604020202020204" pitchFamily="34" charset="0"/>
              <a:buChar char="•"/>
              <a:tabLst>
                <a:tab pos="685800" algn="l"/>
                <a:tab pos="2228850" algn="l"/>
              </a:tabLst>
            </a:pPr>
            <a:r>
              <a:rPr lang="zh-CN" altLang="zh-CN" sz="1200" dirty="0">
                <a:latin typeface="Arial" panose="020B0604020202020204" pitchFamily="34" charset="0"/>
                <a:cs typeface="Arial" panose="020B0604020202020204" pitchFamily="34" charset="0"/>
              </a:rPr>
              <a:t>拥有</a:t>
            </a:r>
            <a:r>
              <a:rPr lang="zh-CN" altLang="en-US" sz="1200" dirty="0">
                <a:latin typeface="Arial" panose="020B0604020202020204" pitchFamily="34" charset="0"/>
                <a:cs typeface="Arial" panose="020B0604020202020204" pitchFamily="34" charset="0"/>
              </a:rPr>
              <a:t>良好的</a:t>
            </a:r>
            <a:r>
              <a:rPr lang="zh-CN" altLang="zh-CN" sz="1200" dirty="0">
                <a:latin typeface="Arial" panose="020B0604020202020204" pitchFamily="34" charset="0"/>
                <a:cs typeface="Arial" panose="020B0604020202020204" pitchFamily="34" charset="0"/>
              </a:rPr>
              <a:t>沟通技能；</a:t>
            </a:r>
            <a:r>
              <a:rPr lang="zh-CN" altLang="en-US" sz="1200" dirty="0">
                <a:latin typeface="Arial" panose="020B0604020202020204" pitchFamily="34" charset="0"/>
                <a:cs typeface="Arial" panose="020B0604020202020204" pitchFamily="34" charset="0"/>
              </a:rPr>
              <a:t>能</a:t>
            </a:r>
            <a:r>
              <a:rPr lang="zh-CN" altLang="zh-CN" sz="1200" dirty="0">
                <a:latin typeface="Arial" panose="020B0604020202020204" pitchFamily="34" charset="0"/>
                <a:cs typeface="Arial" panose="020B0604020202020204" pitchFamily="34" charset="0"/>
              </a:rPr>
              <a:t>代表酒店，品牌和公司与顾客，员工</a:t>
            </a:r>
            <a:r>
              <a:rPr lang="zh-CN" altLang="en-US" sz="1200" dirty="0">
                <a:latin typeface="Arial" panose="020B0604020202020204" pitchFamily="34" charset="0"/>
                <a:cs typeface="Arial" panose="020B0604020202020204" pitchFamily="34" charset="0"/>
              </a:rPr>
              <a:t>以及</a:t>
            </a:r>
            <a:r>
              <a:rPr lang="zh-CN" altLang="zh-CN" sz="1200" dirty="0">
                <a:latin typeface="Arial" panose="020B0604020202020204" pitchFamily="34" charset="0"/>
                <a:cs typeface="Arial" panose="020B0604020202020204" pitchFamily="34" charset="0"/>
              </a:rPr>
              <a:t>第三方交往的能力。</a:t>
            </a:r>
          </a:p>
          <a:p>
            <a:pPr marL="171450" lvl="0" indent="-171450" fontAlgn="base">
              <a:spcAft>
                <a:spcPts val="0"/>
              </a:spcAft>
              <a:buFont typeface="Arial" panose="020B0604020202020204" pitchFamily="34" charset="0"/>
              <a:buChar char="•"/>
              <a:tabLst>
                <a:tab pos="685800" algn="l"/>
                <a:tab pos="2228850" algn="l"/>
              </a:tabLst>
            </a:pPr>
            <a:r>
              <a:rPr lang="zh-CN" altLang="zh-CN" sz="1200" dirty="0">
                <a:latin typeface="Arial" panose="020B0604020202020204" pitchFamily="34" charset="0"/>
                <a:cs typeface="Arial" panose="020B0604020202020204" pitchFamily="34" charset="0"/>
              </a:rPr>
              <a:t>具有良好写作技能</a:t>
            </a:r>
            <a:endParaRPr lang="en-US" altLang="zh-CN" sz="1200" dirty="0">
              <a:latin typeface="Arial" panose="020B0604020202020204" pitchFamily="34" charset="0"/>
              <a:cs typeface="Arial" panose="020B0604020202020204" pitchFamily="34" charset="0"/>
            </a:endParaRPr>
          </a:p>
          <a:p>
            <a:pPr marL="171450" lvl="0" indent="-171450" fontAlgn="base">
              <a:spcAft>
                <a:spcPts val="0"/>
              </a:spcAft>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熟练掌握英语听说读写技能，如同时掌握其他语言更棒</a:t>
            </a:r>
            <a:endParaRPr lang="zh-CN" altLang="zh-CN" sz="1200" dirty="0">
              <a:latin typeface="Arial" panose="020B0604020202020204" pitchFamily="34" charset="0"/>
              <a:cs typeface="Arial" panose="020B0604020202020204" pitchFamily="34" charset="0"/>
            </a:endParaRPr>
          </a:p>
          <a:p>
            <a:pPr marL="171450" lvl="0" indent="-171450" fontAlgn="base">
              <a:spcAft>
                <a:spcPts val="0"/>
              </a:spcAft>
              <a:buFont typeface="Arial" panose="020B0604020202020204" pitchFamily="34" charset="0"/>
              <a:buChar char="•"/>
              <a:tabLst>
                <a:tab pos="685800" algn="l"/>
                <a:tab pos="2228850" algn="l"/>
              </a:tabLst>
            </a:pPr>
            <a:r>
              <a:rPr lang="zh-CN" altLang="zh-CN" sz="1200" dirty="0">
                <a:latin typeface="Arial" panose="020B0604020202020204" pitchFamily="34" charset="0"/>
                <a:cs typeface="Arial" panose="020B0604020202020204" pitchFamily="34" charset="0"/>
              </a:rPr>
              <a:t>熟练使用微软办公软件和前台系统</a:t>
            </a:r>
          </a:p>
          <a:p>
            <a:pPr marL="171450" lvl="0" indent="-171450" fontAlgn="base">
              <a:spcAft>
                <a:spcPts val="0"/>
              </a:spcAft>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具备良好的亲和力</a:t>
            </a:r>
            <a:endParaRPr lang="zh-CN" altLang="zh-CN" sz="1200" dirty="0">
              <a:latin typeface="Arial" panose="020B0604020202020204" pitchFamily="34" charset="0"/>
              <a:cs typeface="Arial" panose="020B0604020202020204" pitchFamily="34" charset="0"/>
            </a:endParaRPr>
          </a:p>
          <a:p>
            <a:pPr marL="171450" lvl="0" indent="-171450" fontAlgn="base">
              <a:spcAft>
                <a:spcPts val="0"/>
              </a:spcAft>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严谨认真的工作态度</a:t>
            </a:r>
            <a:endParaRPr lang="en-US" altLang="zh-CN" sz="1200" dirty="0">
              <a:latin typeface="Arial" panose="020B0604020202020204" pitchFamily="34" charset="0"/>
              <a:cs typeface="Arial" panose="020B0604020202020204" pitchFamily="34" charset="0"/>
            </a:endParaRPr>
          </a:p>
          <a:p>
            <a:pPr lvl="0" fontAlgn="base">
              <a:spcAft>
                <a:spcPts val="0"/>
              </a:spcAft>
              <a:tabLst>
                <a:tab pos="685800" algn="l"/>
                <a:tab pos="2228850" algn="l"/>
              </a:tabLst>
            </a:pPr>
            <a:endParaRPr lang="zh-CN" altLang="zh-CN" sz="1200" dirty="0">
              <a:latin typeface="Arial" panose="020B0604020202020204" pitchFamily="34" charset="0"/>
              <a:cs typeface="Arial" panose="020B0604020202020204" pitchFamily="34" charset="0"/>
            </a:endParaRPr>
          </a:p>
          <a:p>
            <a:pPr fontAlgn="base">
              <a:tabLst>
                <a:tab pos="685800" algn="l"/>
                <a:tab pos="2228850" algn="l"/>
              </a:tabLst>
            </a:pPr>
            <a:r>
              <a:rPr lang="zh-CN" altLang="zh-CN" sz="1200" b="1" dirty="0">
                <a:latin typeface="Arial" panose="020B0604020202020204" pitchFamily="34" charset="0"/>
                <a:cs typeface="Arial" panose="020B0604020202020204" pitchFamily="34" charset="0"/>
              </a:rPr>
              <a:t>学历</a:t>
            </a:r>
          </a:p>
          <a:p>
            <a:pPr marL="171450" lvl="0" indent="-171450" fontAlgn="base">
              <a:buFont typeface="Arial" panose="020B0604020202020204" pitchFamily="34" charset="0"/>
              <a:buChar char="•"/>
              <a:tabLst>
                <a:tab pos="685800" algn="l"/>
                <a:tab pos="2228850" algn="l"/>
              </a:tabLst>
            </a:pPr>
            <a:r>
              <a:rPr lang="zh-CN" altLang="en-US" sz="1200" dirty="0">
                <a:latin typeface="Arial" panose="020B0604020202020204" pitchFamily="34" charset="0"/>
                <a:cs typeface="Arial" panose="020B0604020202020204" pitchFamily="34" charset="0"/>
              </a:rPr>
              <a:t>大学专科或以上学历，酒店管理专业优先</a:t>
            </a:r>
            <a:r>
              <a:rPr lang="zh-CN" altLang="zh-CN" sz="1200" dirty="0">
                <a:latin typeface="Arial" panose="020B0604020202020204" pitchFamily="34" charset="0"/>
                <a:cs typeface="Arial" panose="020B0604020202020204" pitchFamily="34" charset="0"/>
              </a:rPr>
              <a:t>。</a:t>
            </a:r>
            <a:endParaRPr lang="en-US" altLang="zh-CN" sz="1200" dirty="0">
              <a:latin typeface="Arial" panose="020B0604020202020204" pitchFamily="34" charset="0"/>
              <a:cs typeface="Arial" panose="020B0604020202020204" pitchFamily="34" charset="0"/>
            </a:endParaRPr>
          </a:p>
          <a:p>
            <a:pPr lvl="0" fontAlgn="base">
              <a:tabLst>
                <a:tab pos="685800" algn="l"/>
                <a:tab pos="2228850" algn="l"/>
              </a:tabLst>
            </a:pPr>
            <a:endParaRPr lang="zh-CN" altLang="zh-CN" sz="1200" dirty="0">
              <a:latin typeface="Arial" panose="020B0604020202020204" pitchFamily="34" charset="0"/>
              <a:cs typeface="Arial" panose="020B0604020202020204" pitchFamily="34" charset="0"/>
            </a:endParaRPr>
          </a:p>
          <a:p>
            <a:pPr fontAlgn="base">
              <a:tabLst>
                <a:tab pos="685800" algn="l"/>
                <a:tab pos="2228850" algn="l"/>
              </a:tabLst>
            </a:pPr>
            <a:r>
              <a:rPr lang="zh-CN" altLang="zh-CN" sz="1200" b="1" dirty="0">
                <a:latin typeface="Arial" panose="020B0604020202020204" pitchFamily="34" charset="0"/>
                <a:cs typeface="Arial" panose="020B0604020202020204" pitchFamily="34" charset="0"/>
              </a:rPr>
              <a:t>经验</a:t>
            </a:r>
          </a:p>
          <a:p>
            <a:pPr marL="171450" lvl="0" indent="-171450" fontAlgn="base">
              <a:buFont typeface="Arial" panose="020B0604020202020204" pitchFamily="34" charset="0"/>
              <a:buChar char="•"/>
              <a:tabLst>
                <a:tab pos="685800" algn="l"/>
                <a:tab pos="2228850" algn="l"/>
              </a:tabLst>
            </a:pPr>
            <a:r>
              <a:rPr lang="zh-CN" altLang="zh-CN" sz="1200" dirty="0">
                <a:latin typeface="Arial" panose="020B0604020202020204" pitchFamily="34" charset="0"/>
                <a:cs typeface="Arial" panose="020B0604020202020204" pitchFamily="34" charset="0"/>
              </a:rPr>
              <a:t>拥有</a:t>
            </a:r>
            <a:r>
              <a:rPr lang="zh-CN" altLang="en-US" sz="1200" dirty="0">
                <a:latin typeface="Arial" panose="020B0604020202020204" pitchFamily="34" charset="0"/>
                <a:cs typeface="Arial" panose="020B0604020202020204" pitchFamily="34" charset="0"/>
              </a:rPr>
              <a:t>至少一</a:t>
            </a:r>
            <a:r>
              <a:rPr lang="zh-CN" altLang="zh-CN" sz="1200" dirty="0">
                <a:latin typeface="Arial" panose="020B0604020202020204" pitchFamily="34" charset="0"/>
                <a:cs typeface="Arial" panose="020B0604020202020204" pitchFamily="34" charset="0"/>
              </a:rPr>
              <a:t>年酒店宾客服务工作经验，包括</a:t>
            </a:r>
            <a:r>
              <a:rPr lang="zh-CN" altLang="en-US" sz="1200" dirty="0">
                <a:latin typeface="Arial" panose="020B0604020202020204" pitchFamily="34" charset="0"/>
                <a:cs typeface="Arial" panose="020B0604020202020204" pitchFamily="34" charset="0"/>
              </a:rPr>
              <a:t>一</a:t>
            </a:r>
            <a:r>
              <a:rPr lang="zh-CN" altLang="zh-CN" sz="1200" dirty="0">
                <a:latin typeface="Arial" panose="020B0604020202020204" pitchFamily="34" charset="0"/>
                <a:cs typeface="Arial" panose="020B0604020202020204" pitchFamily="34" charset="0"/>
              </a:rPr>
              <a:t>年</a:t>
            </a:r>
            <a:r>
              <a:rPr lang="zh-CN" altLang="en-US" sz="1200" dirty="0">
                <a:latin typeface="Arial" panose="020B0604020202020204" pitchFamily="34" charset="0"/>
                <a:cs typeface="Arial" panose="020B0604020202020204" pitchFamily="34" charset="0"/>
              </a:rPr>
              <a:t>前台带班</a:t>
            </a:r>
            <a:r>
              <a:rPr lang="zh-CN" altLang="zh-CN" sz="1200" dirty="0">
                <a:latin typeface="Arial" panose="020B0604020202020204" pitchFamily="34" charset="0"/>
                <a:cs typeface="Arial" panose="020B0604020202020204" pitchFamily="34" charset="0"/>
              </a:rPr>
              <a:t>经验，或与此相当的教育和相关工作经验结合的背景</a:t>
            </a:r>
          </a:p>
          <a:p>
            <a:pPr marL="171450" lvl="0" indent="-171450" fontAlgn="base">
              <a:buFont typeface="Arial" panose="020B0604020202020204" pitchFamily="34" charset="0"/>
              <a:buChar char="•"/>
              <a:tabLst>
                <a:tab pos="685800" algn="l"/>
                <a:tab pos="2228850" algn="l"/>
              </a:tabLst>
            </a:pPr>
            <a:r>
              <a:rPr lang="zh-CN" altLang="zh-CN" sz="1200" dirty="0">
                <a:latin typeface="Arial" panose="020B0604020202020204" pitchFamily="34" charset="0"/>
                <a:cs typeface="Arial" panose="020B0604020202020204" pitchFamily="34" charset="0"/>
              </a:rPr>
              <a:t>经验类型和程度的要求可能因运营规模和复杂性而略有不同。</a:t>
            </a:r>
          </a:p>
        </p:txBody>
      </p:sp>
      <p:sp>
        <p:nvSpPr>
          <p:cNvPr id="26" name="object 3">
            <a:extLst>
              <a:ext uri="{FF2B5EF4-FFF2-40B4-BE49-F238E27FC236}">
                <a16:creationId xmlns:a16="http://schemas.microsoft.com/office/drawing/2014/main" id="{098AB2A0-1D8B-5944-63D5-6CDC00B0E7ED}"/>
              </a:ext>
            </a:extLst>
          </p:cNvPr>
          <p:cNvSpPr/>
          <p:nvPr/>
        </p:nvSpPr>
        <p:spPr>
          <a:xfrm>
            <a:off x="425450" y="6416675"/>
            <a:ext cx="6480175" cy="0"/>
          </a:xfrm>
          <a:custGeom>
            <a:avLst/>
            <a:gdLst/>
            <a:ahLst/>
            <a:cxnLst/>
            <a:rect l="l" t="t" r="r" b="b"/>
            <a:pathLst>
              <a:path w="6480175">
                <a:moveTo>
                  <a:pt x="0" y="0"/>
                </a:moveTo>
                <a:lnTo>
                  <a:pt x="6479921" y="0"/>
                </a:lnTo>
              </a:path>
            </a:pathLst>
          </a:custGeom>
          <a:ln w="6350">
            <a:solidFill>
              <a:srgbClr val="1E4455"/>
            </a:solidFill>
          </a:ln>
        </p:spPr>
        <p:txBody>
          <a:bodyPr wrap="square" lIns="0" tIns="0" rIns="0" bIns="0" rtlCol="0"/>
          <a:lstStyle/>
          <a:p>
            <a:endParaRPr/>
          </a:p>
        </p:txBody>
      </p:sp>
      <p:sp>
        <p:nvSpPr>
          <p:cNvPr id="27" name="object 3">
            <a:extLst>
              <a:ext uri="{FF2B5EF4-FFF2-40B4-BE49-F238E27FC236}">
                <a16:creationId xmlns:a16="http://schemas.microsoft.com/office/drawing/2014/main" id="{A601A9EA-93EA-D25A-3DAB-866694EA07A9}"/>
              </a:ext>
            </a:extLst>
          </p:cNvPr>
          <p:cNvSpPr/>
          <p:nvPr/>
        </p:nvSpPr>
        <p:spPr>
          <a:xfrm>
            <a:off x="412750" y="9998075"/>
            <a:ext cx="6480175" cy="0"/>
          </a:xfrm>
          <a:custGeom>
            <a:avLst/>
            <a:gdLst/>
            <a:ahLst/>
            <a:cxnLst/>
            <a:rect l="l" t="t" r="r" b="b"/>
            <a:pathLst>
              <a:path w="6480175">
                <a:moveTo>
                  <a:pt x="0" y="0"/>
                </a:moveTo>
                <a:lnTo>
                  <a:pt x="6479921" y="0"/>
                </a:lnTo>
              </a:path>
            </a:pathLst>
          </a:custGeom>
          <a:ln w="6350">
            <a:solidFill>
              <a:srgbClr val="1E4455"/>
            </a:solidFill>
          </a:ln>
        </p:spPr>
        <p:txBody>
          <a:bodyPr wrap="square" lIns="0" tIns="0" rIns="0" bIns="0" rtlCol="0"/>
          <a:lstStyle/>
          <a:p>
            <a:endParaRPr/>
          </a:p>
        </p:txBody>
      </p:sp>
    </p:spTree>
    <p:extLst>
      <p:ext uri="{BB962C8B-B14F-4D97-AF65-F5344CB8AC3E}">
        <p14:creationId xmlns:p14="http://schemas.microsoft.com/office/powerpoint/2010/main" val="3968047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p:cNvSpPr/>
          <p:nvPr/>
        </p:nvSpPr>
        <p:spPr>
          <a:xfrm>
            <a:off x="427749" y="4816475"/>
            <a:ext cx="6480175" cy="0"/>
          </a:xfrm>
          <a:custGeom>
            <a:avLst/>
            <a:gdLst/>
            <a:ahLst/>
            <a:cxnLst/>
            <a:rect l="l" t="t" r="r" b="b"/>
            <a:pathLst>
              <a:path w="6480175">
                <a:moveTo>
                  <a:pt x="0" y="0"/>
                </a:moveTo>
                <a:lnTo>
                  <a:pt x="6479921" y="0"/>
                </a:lnTo>
              </a:path>
            </a:pathLst>
          </a:custGeom>
          <a:ln w="6350">
            <a:solidFill>
              <a:srgbClr val="1E4455"/>
            </a:solidFill>
          </a:ln>
        </p:spPr>
        <p:txBody>
          <a:bodyPr wrap="square" lIns="0" tIns="0" rIns="0" bIns="0" rtlCol="0"/>
          <a:lstStyle/>
          <a:p>
            <a:endParaRPr/>
          </a:p>
        </p:txBody>
      </p:sp>
      <p:sp>
        <p:nvSpPr>
          <p:cNvPr id="6" name="object 2"/>
          <p:cNvSpPr txBox="1"/>
          <p:nvPr/>
        </p:nvSpPr>
        <p:spPr>
          <a:xfrm>
            <a:off x="349250" y="1006475"/>
            <a:ext cx="2923540" cy="234913"/>
          </a:xfrm>
          <a:prstGeom prst="rect">
            <a:avLst/>
          </a:prstGeom>
        </p:spPr>
        <p:txBody>
          <a:bodyPr vert="horz" wrap="square" lIns="0" tIns="12065" rIns="0" bIns="0" rtlCol="0">
            <a:spAutoFit/>
          </a:bodyPr>
          <a:lstStyle/>
          <a:p>
            <a:pPr marL="12700">
              <a:lnSpc>
                <a:spcPct val="100000"/>
              </a:lnSpc>
              <a:spcBef>
                <a:spcPts val="95"/>
              </a:spcBef>
            </a:pPr>
            <a:r>
              <a:rPr lang="zh-CN" sz="1600" b="1" spc="-110" dirty="0">
                <a:solidFill>
                  <a:srgbClr val="E8532A"/>
                </a:solidFill>
                <a:latin typeface="Arial" panose="020B0604020202020204"/>
                <a:cs typeface="Arial" panose="020B0604020202020204"/>
              </a:rPr>
              <a:t>如何履行职责</a:t>
            </a:r>
            <a:endParaRPr sz="1600" dirty="0">
              <a:latin typeface="Arial" panose="020B0604020202020204"/>
              <a:cs typeface="Arial" panose="020B0604020202020204"/>
            </a:endParaRPr>
          </a:p>
        </p:txBody>
      </p:sp>
      <p:sp>
        <p:nvSpPr>
          <p:cNvPr id="7" name="Rectangle 6"/>
          <p:cNvSpPr/>
          <p:nvPr/>
        </p:nvSpPr>
        <p:spPr>
          <a:xfrm>
            <a:off x="313657" y="1305629"/>
            <a:ext cx="7086600" cy="3418436"/>
          </a:xfrm>
          <a:prstGeom prst="rect">
            <a:avLst/>
          </a:prstGeom>
        </p:spPr>
        <p:txBody>
          <a:bodyPr wrap="square">
            <a:spAutoFit/>
          </a:bodyPr>
          <a:lstStyle/>
          <a:p>
            <a:pPr>
              <a:lnSpc>
                <a:spcPct val="120000"/>
              </a:lnSpc>
              <a:spcAft>
                <a:spcPts val="1420"/>
              </a:spcAft>
            </a:pPr>
            <a:r>
              <a:rPr lang="zh-CN" sz="1200" b="1" dirty="0">
                <a:latin typeface="Arial" panose="020B0604020202020204" pitchFamily="34" charset="0"/>
                <a:ea typeface="Arial" panose="020B0604020202020204" pitchFamily="34" charset="0"/>
                <a:cs typeface="Times New Roman" panose="02020603050405020304" pitchFamily="18" charset="0"/>
              </a:rPr>
              <a:t>我们发自内心地关怀他人，每天践行我们“时刻展示真正的待客之道”的承诺。这是IHG</a:t>
            </a:r>
            <a:r>
              <a:rPr lang="zh-CN" sz="1200" b="1" baseline="30000" dirty="0">
                <a:latin typeface="Arial" panose="020B0604020202020204" pitchFamily="34" charset="0"/>
                <a:ea typeface="Arial" panose="020B0604020202020204" pitchFamily="34" charset="0"/>
                <a:cs typeface="Times New Roman" panose="02020603050405020304" pitchFamily="18" charset="0"/>
              </a:rPr>
              <a:t>®</a:t>
            </a:r>
            <a:r>
              <a:rPr lang="zh-CN" sz="1200" b="1" dirty="0">
                <a:latin typeface="Arial" panose="020B0604020202020204" pitchFamily="34" charset="0"/>
                <a:ea typeface="Arial" panose="020B0604020202020204" pitchFamily="34" charset="0"/>
                <a:cs typeface="Times New Roman" panose="02020603050405020304" pitchFamily="18" charset="0"/>
              </a:rPr>
              <a:t>旗下所有酒店的全体员工团结一心的源动力。</a:t>
            </a:r>
          </a:p>
          <a:p>
            <a:pPr>
              <a:lnSpc>
                <a:spcPct val="120000"/>
              </a:lnSpc>
              <a:spcAft>
                <a:spcPts val="900"/>
              </a:spcAft>
            </a:pPr>
            <a:r>
              <a:rPr lang="zh-CN" sz="1200" dirty="0">
                <a:latin typeface="Arial" panose="020B0604020202020204" pitchFamily="34" charset="0"/>
                <a:ea typeface="Arial" panose="020B0604020202020204" pitchFamily="34" charset="0"/>
                <a:cs typeface="Times New Roman" panose="02020603050405020304" pitchFamily="18" charset="0"/>
              </a:rPr>
              <a:t>每一个IHG®酒店品牌均以自己的方式展示真正的待客之道；真正待客之道的关键是所有具体和核心的服务技能。</a:t>
            </a:r>
          </a:p>
          <a:p>
            <a:pPr marL="342900" lvl="0" indent="-342900">
              <a:lnSpc>
                <a:spcPct val="120000"/>
              </a:lnSpc>
              <a:spcAft>
                <a:spcPts val="1200"/>
              </a:spcAft>
              <a:buClr>
                <a:srgbClr val="706F6F"/>
              </a:buClr>
              <a:buSzPts val="800"/>
              <a:buFont typeface="Symbol" panose="05050102010706020507" pitchFamily="18" charset="2"/>
              <a:buChar char=""/>
            </a:pPr>
            <a:r>
              <a:rPr lang="zh-CN" sz="1200" b="1" dirty="0">
                <a:latin typeface="Arial" panose="020B0604020202020204" pitchFamily="34" charset="0"/>
                <a:ea typeface="Arial" panose="020B0604020202020204" pitchFamily="34" charset="0"/>
                <a:cs typeface="Times New Roman" panose="02020603050405020304" pitchFamily="18" charset="0"/>
              </a:rPr>
              <a:t>诚挚态度 (True Attitude)</a:t>
            </a:r>
            <a:r>
              <a:rPr lang="zh-CN" sz="1200" dirty="0">
                <a:latin typeface="Arial" panose="020B0604020202020204" pitchFamily="34" charset="0"/>
                <a:ea typeface="Arial" panose="020B0604020202020204" pitchFamily="34" charset="0"/>
                <a:cs typeface="Times New Roman" panose="02020603050405020304" pitchFamily="18" charset="0"/>
              </a:rPr>
              <a:t>：关心宾客，希望给宾客留下良好的印象并建立真挚的情感联系</a:t>
            </a:r>
          </a:p>
          <a:p>
            <a:pPr marL="342900" lvl="0" indent="-342900">
              <a:lnSpc>
                <a:spcPct val="120000"/>
              </a:lnSpc>
              <a:spcAft>
                <a:spcPts val="1200"/>
              </a:spcAft>
              <a:buClr>
                <a:srgbClr val="706F6F"/>
              </a:buClr>
              <a:buSzPts val="800"/>
              <a:buFont typeface="Symbol" panose="05050102010706020507" pitchFamily="18" charset="2"/>
              <a:buChar char=""/>
            </a:pPr>
            <a:r>
              <a:rPr lang="zh-CN" sz="1200" b="1" dirty="0">
                <a:latin typeface="Arial" panose="020B0604020202020204" pitchFamily="34" charset="0"/>
                <a:ea typeface="Arial" panose="020B0604020202020204" pitchFamily="34" charset="0"/>
                <a:cs typeface="Times New Roman" panose="02020603050405020304" pitchFamily="18" charset="0"/>
              </a:rPr>
              <a:t>充满自信 (True Confidence)</a:t>
            </a:r>
            <a:r>
              <a:rPr lang="zh-CN" sz="1200" dirty="0">
                <a:latin typeface="Arial" panose="020B0604020202020204" pitchFamily="34" charset="0"/>
                <a:ea typeface="Arial" panose="020B0604020202020204" pitchFamily="34" charset="0"/>
                <a:cs typeface="Times New Roman" panose="02020603050405020304" pitchFamily="18" charset="0"/>
              </a:rPr>
              <a:t>：具备履行本职工作所需的知识与技能，并赢得宾客的信任，让他们相信您可在其入住期间提供帮助和支持</a:t>
            </a:r>
          </a:p>
          <a:p>
            <a:pPr marL="342900" lvl="0" indent="-342900">
              <a:lnSpc>
                <a:spcPct val="120000"/>
              </a:lnSpc>
              <a:spcAft>
                <a:spcPts val="1200"/>
              </a:spcAft>
              <a:buClr>
                <a:srgbClr val="706F6F"/>
              </a:buClr>
              <a:buSzPts val="800"/>
              <a:buFont typeface="Symbol" panose="05050102010706020507" pitchFamily="18" charset="2"/>
              <a:buChar char=""/>
            </a:pPr>
            <a:r>
              <a:rPr lang="zh-CN" sz="1200" b="1" dirty="0">
                <a:latin typeface="Arial" panose="020B0604020202020204" pitchFamily="34" charset="0"/>
                <a:ea typeface="Arial" panose="020B0604020202020204" pitchFamily="34" charset="0"/>
                <a:cs typeface="Times New Roman" panose="02020603050405020304" pitchFamily="18" charset="0"/>
              </a:rPr>
              <a:t>用心倾听 (True Listening)</a:t>
            </a:r>
            <a:r>
              <a:rPr lang="zh-CN" sz="1200" dirty="0">
                <a:latin typeface="Arial" panose="020B0604020202020204" pitchFamily="34" charset="0"/>
                <a:ea typeface="Arial" panose="020B0604020202020204" pitchFamily="34" charset="0"/>
                <a:cs typeface="Times New Roman" panose="02020603050405020304" pitchFamily="18" charset="0"/>
              </a:rPr>
              <a:t>：重视宾客表达的观点，留意到通常被忽视的身体语言并了解宾客的愿望与需求</a:t>
            </a:r>
          </a:p>
          <a:p>
            <a:pPr marL="342900" indent="-342900">
              <a:lnSpc>
                <a:spcPct val="120000"/>
              </a:lnSpc>
              <a:spcAft>
                <a:spcPts val="1200"/>
              </a:spcAft>
              <a:buClr>
                <a:srgbClr val="706F6F"/>
              </a:buClr>
              <a:buSzPts val="800"/>
              <a:buFont typeface="Symbol" panose="05050102010706020507" pitchFamily="18" charset="2"/>
              <a:buChar char=""/>
            </a:pPr>
            <a:r>
              <a:rPr lang="zh-CN" sz="1200" b="1" dirty="0">
                <a:effectLst/>
                <a:latin typeface="Arial" panose="020B0604020202020204" pitchFamily="34" charset="0"/>
                <a:ea typeface="Arial" panose="020B0604020202020204" pitchFamily="34" charset="0"/>
                <a:cs typeface="Times New Roman" panose="02020603050405020304" pitchFamily="18" charset="0"/>
              </a:rPr>
              <a:t>积极响应 (</a:t>
            </a:r>
            <a:r>
              <a:rPr lang="en-US" altLang="zh-CN" sz="1200" b="1" dirty="0">
                <a:effectLst/>
                <a:latin typeface="Arial" panose="020B0604020202020204" pitchFamily="34" charset="0"/>
                <a:ea typeface="Arial" panose="020B0604020202020204" pitchFamily="34" charset="0"/>
                <a:cs typeface="Times New Roman" panose="02020603050405020304" pitchFamily="18" charset="0"/>
              </a:rPr>
              <a:t>True Responsiveness</a:t>
            </a:r>
            <a:r>
              <a:rPr lang="zh-CN" sz="1200" b="1" dirty="0">
                <a:effectLst/>
                <a:latin typeface="Arial" panose="020B0604020202020204" pitchFamily="34" charset="0"/>
                <a:ea typeface="Arial" panose="020B0604020202020204" pitchFamily="34" charset="0"/>
                <a:cs typeface="Times New Roman" panose="02020603050405020304" pitchFamily="18" charset="0"/>
              </a:rPr>
              <a:t>)</a:t>
            </a:r>
            <a:r>
              <a:rPr lang="zh-CN" sz="1200" dirty="0">
                <a:effectLst/>
                <a:latin typeface="Arial" panose="020B0604020202020204" pitchFamily="34" charset="0"/>
                <a:ea typeface="Arial" panose="020B0604020202020204" pitchFamily="34" charset="0"/>
                <a:cs typeface="Times New Roman" panose="02020603050405020304" pitchFamily="18" charset="0"/>
              </a:rPr>
              <a:t>：及时周到地满足宾客的需求</a:t>
            </a:r>
          </a:p>
          <a:p>
            <a:pPr>
              <a:lnSpc>
                <a:spcPct val="120000"/>
              </a:lnSpc>
              <a:spcAft>
                <a:spcPts val="1200"/>
              </a:spcAft>
              <a:buClr>
                <a:srgbClr val="706F6F"/>
              </a:buClr>
              <a:buSzPts val="800"/>
            </a:pPr>
            <a:r>
              <a:rPr lang="zh-CN" sz="1200" dirty="0">
                <a:latin typeface="Arial" panose="020B0604020202020204" pitchFamily="34" charset="0"/>
                <a:cs typeface="Arial" panose="020B0604020202020204" pitchFamily="34" charset="0"/>
              </a:rPr>
              <a:t>您的工作职责远远不止这里列出的内容，核心可以归结为打造卓越体验、做正确之事和理解他人。</a:t>
            </a:r>
            <a:endParaRPr lang="zh-CN" sz="12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12" name="object 2"/>
          <p:cNvSpPr txBox="1"/>
          <p:nvPr/>
        </p:nvSpPr>
        <p:spPr>
          <a:xfrm>
            <a:off x="427749" y="5040042"/>
            <a:ext cx="2923540" cy="258404"/>
          </a:xfrm>
          <a:prstGeom prst="rect">
            <a:avLst/>
          </a:prstGeom>
        </p:spPr>
        <p:txBody>
          <a:bodyPr vert="horz" wrap="square" lIns="0" tIns="12065" rIns="0" bIns="0" rtlCol="0">
            <a:spAutoFit/>
          </a:bodyPr>
          <a:lstStyle/>
          <a:p>
            <a:pPr marL="12700">
              <a:lnSpc>
                <a:spcPct val="100000"/>
              </a:lnSpc>
              <a:spcBef>
                <a:spcPts val="95"/>
              </a:spcBef>
            </a:pPr>
            <a:r>
              <a:rPr lang="zh-CN" sz="1600" b="1" spc="-110" dirty="0">
                <a:solidFill>
                  <a:srgbClr val="E8532A"/>
                </a:solidFill>
                <a:latin typeface="Arial" panose="020B0604020202020204"/>
                <a:cs typeface="Arial" panose="020B0604020202020204"/>
              </a:rPr>
              <a:t>我们提供什么	</a:t>
            </a:r>
            <a:endParaRPr sz="1600" dirty="0">
              <a:latin typeface="Arial" panose="020B0604020202020204"/>
              <a:cs typeface="Arial" panose="020B0604020202020204"/>
            </a:endParaRPr>
          </a:p>
        </p:txBody>
      </p:sp>
      <p:sp>
        <p:nvSpPr>
          <p:cNvPr id="13" name="Rectangle 17"/>
          <p:cNvSpPr/>
          <p:nvPr/>
        </p:nvSpPr>
        <p:spPr>
          <a:xfrm>
            <a:off x="333422" y="5438970"/>
            <a:ext cx="6640667" cy="267652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sz="1200" i="1" dirty="0">
                <a:solidFill>
                  <a:srgbClr val="54585A"/>
                </a:solidFill>
                <a:latin typeface="Agenda"/>
                <a:cs typeface="Arial" panose="020B0604020202020204" pitchFamily="34" charset="0"/>
                <a:sym typeface="+mn-ea"/>
              </a:rPr>
              <a:t>我们为员工提供成功所需的一切。包括与工作量相匹配的丰厚有竞争力的薪水，实现最佳工作绩效的各项福利（全套制服、可观的住房折扣和业内最好的培训）。 </a:t>
            </a:r>
            <a:endParaRPr lang="zh-CN" sz="1200" i="1" dirty="0">
              <a:solidFill>
                <a:srgbClr val="54585A"/>
              </a:solidFill>
              <a:latin typeface="Agenda"/>
              <a:cs typeface="Arial" panose="020B0604020202020204" pitchFamily="34" charset="0"/>
            </a:endParaRPr>
          </a:p>
          <a:p>
            <a:endParaRPr lang="zh-CN" sz="1200" i="1" dirty="0">
              <a:solidFill>
                <a:srgbClr val="54585A"/>
              </a:solidFill>
              <a:latin typeface="Agenda"/>
              <a:cs typeface="Arial" panose="020B0604020202020204" pitchFamily="34" charset="0"/>
            </a:endParaRPr>
          </a:p>
          <a:p>
            <a:r>
              <a:rPr lang="zh-CN" sz="1200" i="1" dirty="0">
                <a:solidFill>
                  <a:srgbClr val="54585A"/>
                </a:solidFill>
                <a:latin typeface="Agenda"/>
                <a:cs typeface="Arial" panose="020B0604020202020204" pitchFamily="34" charset="0"/>
                <a:sym typeface="+mn-ea"/>
              </a:rPr>
              <a:t>我们的宗旨是欢迎拥有不同背景的人加入我们的团队，并把建立一支包容性团队作为追求，我们认同人与人之间的独特性，鼓励同事全身心投入工作。IHG 酒店与度假村为申请人和员工提供平等的就业机会，无关乎种族、肤色、宗教、性别、性取向、性别认同、国籍、受保护的退伍军人身份或残疾。我们提倡彼此信任、支持和认可的文化，无论您是来自何种背景，拥有哪些经历，我们都能认可您的观点。 </a:t>
            </a:r>
            <a:endParaRPr lang="zh-CN" sz="1200" i="1" dirty="0">
              <a:solidFill>
                <a:srgbClr val="54585A"/>
              </a:solidFill>
              <a:latin typeface="Agenda"/>
              <a:cs typeface="Arial" panose="020B0604020202020204" pitchFamily="34" charset="0"/>
            </a:endParaRPr>
          </a:p>
          <a:p>
            <a:endParaRPr lang="zh-CN" sz="1200" i="1" dirty="0">
              <a:solidFill>
                <a:srgbClr val="54585A"/>
              </a:solidFill>
              <a:latin typeface="Agenda"/>
              <a:cs typeface="Arial" panose="020B0604020202020204" pitchFamily="34" charset="0"/>
            </a:endParaRPr>
          </a:p>
          <a:p>
            <a:r>
              <a:rPr lang="zh-CN" sz="1200" i="1" dirty="0">
                <a:solidFill>
                  <a:srgbClr val="54585A"/>
                </a:solidFill>
                <a:latin typeface="Agenda"/>
                <a:cs typeface="Arial" panose="020B0604020202020204" pitchFamily="34" charset="0"/>
                <a:sym typeface="+mn-ea"/>
              </a:rPr>
              <a:t>IHG 为每名团队成员提供适宜的发展空间，支持在协作的环境中成长并发挥自身的价值。我们知道，要提高工作效率，就要提高幸福感（无论是在工作中还是在工作之外），通过我们的 myWellbeing 框架，我们致力于提升您在健康、生活方式和工作场所中的幸福感。  </a:t>
            </a:r>
            <a:endParaRPr lang="zh-CN" sz="1200" i="1" dirty="0">
              <a:solidFill>
                <a:srgbClr val="54585A"/>
              </a:solidFill>
              <a:latin typeface="Agenda"/>
              <a:cs typeface="Arial" panose="020B0604020202020204" pitchFamily="34" charset="0"/>
            </a:endParaRPr>
          </a:p>
          <a:p>
            <a:endParaRPr lang="zh-CN" sz="1200" i="1" dirty="0">
              <a:solidFill>
                <a:srgbClr val="54585A"/>
              </a:solidFill>
              <a:latin typeface="Agenda"/>
              <a:cs typeface="Arial" panose="020B0604020202020204" pitchFamily="34" charset="0"/>
            </a:endParaRPr>
          </a:p>
          <a:p>
            <a:r>
              <a:rPr lang="zh-CN" sz="1200" i="1" dirty="0">
                <a:solidFill>
                  <a:srgbClr val="54585A"/>
                </a:solidFill>
                <a:latin typeface="Agenda"/>
                <a:cs typeface="Arial" panose="020B0604020202020204" pitchFamily="34" charset="0"/>
                <a:sym typeface="+mn-ea"/>
              </a:rPr>
              <a:t>加入我们，成为不断壮大的全球大家族的一员。</a:t>
            </a:r>
            <a:endParaRPr lang="zh-CN" sz="1200" i="1" dirty="0">
              <a:solidFill>
                <a:srgbClr val="54585A"/>
              </a:solidFill>
              <a:latin typeface="Agenda"/>
              <a:cs typeface="Arial" panose="020B0604020202020204" pitchFamily="34" charset="0"/>
            </a:endParaRPr>
          </a:p>
        </p:txBody>
      </p:sp>
      <p:sp>
        <p:nvSpPr>
          <p:cNvPr id="11" name="Rectangle 2">
            <a:extLst>
              <a:ext uri="{FF2B5EF4-FFF2-40B4-BE49-F238E27FC236}">
                <a16:creationId xmlns:a16="http://schemas.microsoft.com/office/drawing/2014/main" id="{073241FE-9FF0-C178-DDC6-FC4A19B6B5FD}"/>
              </a:ext>
            </a:extLst>
          </p:cNvPr>
          <p:cNvSpPr/>
          <p:nvPr/>
        </p:nvSpPr>
        <p:spPr>
          <a:xfrm>
            <a:off x="333422" y="8256019"/>
            <a:ext cx="7066835" cy="1938992"/>
          </a:xfrm>
          <a:prstGeom prst="rect">
            <a:avLst/>
          </a:prstGeom>
        </p:spPr>
        <p:txBody>
          <a:bodyPr wrap="square">
            <a:spAutoFit/>
          </a:bodyPr>
          <a:lstStyle/>
          <a:p>
            <a:pPr indent="0" fontAlgn="base">
              <a:buFont typeface="Arial" panose="020B0604020202020204" pitchFamily="34" charset="0"/>
              <a:buNone/>
            </a:pPr>
            <a:endParaRPr lang="en-US" altLang="zh-CN" sz="1200" b="1" dirty="0">
              <a:latin typeface="Agenda"/>
              <a:cs typeface="Arial" panose="020B0604020202020204" pitchFamily="34" charset="0"/>
              <a:sym typeface="+mn-ea"/>
            </a:endParaRPr>
          </a:p>
          <a:p>
            <a:pPr indent="0" fontAlgn="base">
              <a:buFont typeface="Arial" panose="020B0604020202020204" pitchFamily="34" charset="0"/>
              <a:buNone/>
            </a:pPr>
            <a:r>
              <a:rPr lang="zh-CN" sz="1200" b="1" dirty="0">
                <a:latin typeface="Agenda"/>
                <a:cs typeface="Arial" panose="020B0604020202020204" pitchFamily="34" charset="0"/>
                <a:sym typeface="+mn-ea"/>
              </a:rPr>
              <a:t>我已阅读及接收到上述的工作描述。我完全明白违反规定的职责将受到纪律处分。</a:t>
            </a:r>
            <a:endParaRPr lang="zh-CN" sz="1200" b="1" dirty="0">
              <a:solidFill>
                <a:schemeClr val="tx1"/>
              </a:solidFill>
              <a:latin typeface="Agenda"/>
              <a:cs typeface="Arial" panose="020B0604020202020204" pitchFamily="34" charset="0"/>
            </a:endParaRPr>
          </a:p>
          <a:p>
            <a:pPr fontAlgn="base"/>
            <a:endParaRPr lang="zh-CN" sz="1200" b="1" dirty="0">
              <a:solidFill>
                <a:schemeClr val="tx1"/>
              </a:solidFill>
              <a:latin typeface="Agenda"/>
              <a:cs typeface="Arial" panose="020B0604020202020204" pitchFamily="34" charset="0"/>
            </a:endParaRPr>
          </a:p>
          <a:p>
            <a:pPr fontAlgn="base"/>
            <a:endParaRPr lang="zh-CN" sz="1200" b="1" dirty="0">
              <a:solidFill>
                <a:schemeClr val="tx1"/>
              </a:solidFill>
              <a:latin typeface="Agenda"/>
              <a:cs typeface="Arial" panose="020B0604020202020204" pitchFamily="34" charset="0"/>
            </a:endParaRPr>
          </a:p>
          <a:p>
            <a:pPr fontAlgn="base"/>
            <a:endParaRPr lang="zh-CN" sz="1200" b="1" dirty="0">
              <a:solidFill>
                <a:schemeClr val="tx1"/>
              </a:solidFill>
              <a:latin typeface="Agenda"/>
              <a:cs typeface="Arial" panose="020B0604020202020204" pitchFamily="34" charset="0"/>
            </a:endParaRPr>
          </a:p>
          <a:p>
            <a:pPr indent="0" fontAlgn="base">
              <a:buFont typeface="Arial" panose="020B0604020202020204" pitchFamily="34" charset="0"/>
              <a:buNone/>
            </a:pPr>
            <a:r>
              <a:rPr lang="zh-CN" sz="1000" dirty="0">
                <a:latin typeface="Agenda"/>
                <a:cs typeface="Arial" panose="020B0604020202020204" pitchFamily="34" charset="0"/>
                <a:sym typeface="+mn-ea"/>
              </a:rPr>
              <a:t>员工姓名（正楷）：</a:t>
            </a:r>
            <a:endParaRPr lang="zh-CN" sz="1000" dirty="0">
              <a:solidFill>
                <a:schemeClr val="tx1"/>
              </a:solidFill>
              <a:latin typeface="Agenda"/>
              <a:cs typeface="Arial" panose="020B0604020202020204" pitchFamily="34" charset="0"/>
            </a:endParaRPr>
          </a:p>
          <a:p>
            <a:pPr fontAlgn="base"/>
            <a:endParaRPr lang="zh-CN" altLang="zh-CN" sz="1000" u="sng" dirty="0">
              <a:solidFill>
                <a:schemeClr val="tx1"/>
              </a:solidFill>
              <a:latin typeface="Agenda"/>
              <a:cs typeface="Arial" panose="020B0604020202020204" pitchFamily="34" charset="0"/>
            </a:endParaRPr>
          </a:p>
          <a:p>
            <a:pPr fontAlgn="base"/>
            <a:endParaRPr lang="zh-CN" altLang="zh-CN" sz="1000" u="sng" dirty="0">
              <a:solidFill>
                <a:schemeClr val="tx1"/>
              </a:solidFill>
              <a:latin typeface="Agenda"/>
              <a:cs typeface="Arial" panose="020B0604020202020204" pitchFamily="34" charset="0"/>
            </a:endParaRPr>
          </a:p>
          <a:p>
            <a:pPr fontAlgn="base"/>
            <a:endParaRPr lang="zh-CN" altLang="zh-CN" sz="1000" u="sng" dirty="0">
              <a:solidFill>
                <a:schemeClr val="tx1"/>
              </a:solidFill>
              <a:latin typeface="Agenda"/>
              <a:cs typeface="Arial" panose="020B0604020202020204" pitchFamily="34" charset="0"/>
            </a:endParaRPr>
          </a:p>
          <a:p>
            <a:pPr fontAlgn="base"/>
            <a:endParaRPr lang="zh-CN" altLang="zh-CN" sz="1000" u="sng" dirty="0">
              <a:solidFill>
                <a:schemeClr val="tx1"/>
              </a:solidFill>
              <a:latin typeface="Agenda"/>
              <a:cs typeface="Arial" panose="020B0604020202020204" pitchFamily="34" charset="0"/>
            </a:endParaRPr>
          </a:p>
          <a:p>
            <a:pPr indent="0" fontAlgn="base">
              <a:buFont typeface="Arial" panose="020B0604020202020204" pitchFamily="34" charset="0"/>
              <a:buNone/>
            </a:pPr>
            <a:r>
              <a:rPr lang="zh-CN" sz="1000" dirty="0">
                <a:latin typeface="Agenda"/>
                <a:cs typeface="Arial" panose="020B0604020202020204" pitchFamily="34" charset="0"/>
                <a:sym typeface="+mn-ea"/>
              </a:rPr>
              <a:t>员工签名：</a:t>
            </a:r>
            <a:r>
              <a:rPr lang="en-US" altLang="zh-CN" sz="1000" dirty="0">
                <a:latin typeface="Agenda"/>
                <a:cs typeface="Arial" panose="020B0604020202020204" pitchFamily="34" charset="0"/>
                <a:sym typeface="+mn-ea"/>
              </a:rPr>
              <a:t>                                     </a:t>
            </a:r>
            <a:r>
              <a:rPr lang="zh-CN" altLang="en-US" sz="1000" dirty="0">
                <a:latin typeface="Agenda"/>
                <a:cs typeface="Arial" panose="020B0604020202020204" pitchFamily="34" charset="0"/>
                <a:sym typeface="+mn-ea"/>
              </a:rPr>
              <a:t>日期：</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DJhMzMxYTJiNTM2YzUxMjI2NmM3ZTNkNDViM2E5Yjc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C0734ADBD83D4F9A31631E7CE9D47F" ma:contentTypeVersion="12" ma:contentTypeDescription="Create a new document." ma:contentTypeScope="" ma:versionID="6cb5e595110039be9f36583c9fb87fcd">
  <xsd:schema xmlns:xsd="http://www.w3.org/2001/XMLSchema" xmlns:xs="http://www.w3.org/2001/XMLSchema" xmlns:p="http://schemas.microsoft.com/office/2006/metadata/properties" xmlns:ns2="e3a62ab8-1a1f-4f59-a08c-6886f9b18688" xmlns:ns3="7d54a740-8c53-48c1-b659-fc16303857e4" targetNamespace="http://schemas.microsoft.com/office/2006/metadata/properties" ma:root="true" ma:fieldsID="c23621bcb5c50f8c044b4b261b3bda65" ns2:_="" ns3:_="">
    <xsd:import namespace="e3a62ab8-1a1f-4f59-a08c-6886f9b18688"/>
    <xsd:import namespace="7d54a740-8c53-48c1-b659-fc16303857e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a62ab8-1a1f-4f59-a08c-6886f9b186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d54a740-8c53-48c1-b659-fc16303857e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86E45F-083E-4EE6-9E89-82D73D83F23D}">
  <ds:schemaRefs/>
</ds:datastoreItem>
</file>

<file path=customXml/itemProps2.xml><?xml version="1.0" encoding="utf-8"?>
<ds:datastoreItem xmlns:ds="http://schemas.openxmlformats.org/officeDocument/2006/customXml" ds:itemID="{5592057C-12DA-4ED0-B431-2535D0CF5433}">
  <ds:schemaRefs/>
</ds:datastoreItem>
</file>

<file path=customXml/itemProps3.xml><?xml version="1.0" encoding="utf-8"?>
<ds:datastoreItem xmlns:ds="http://schemas.openxmlformats.org/officeDocument/2006/customXml" ds:itemID="{6B107A65-E5E9-4736-9260-AFAB8F9C56A3}">
  <ds:schemaRefs/>
</ds:datastoreItem>
</file>

<file path=docProps/app.xml><?xml version="1.0" encoding="utf-8"?>
<Properties xmlns="http://schemas.openxmlformats.org/officeDocument/2006/extended-properties" xmlns:vt="http://schemas.openxmlformats.org/officeDocument/2006/docPropsVTypes">
  <TotalTime>248</TotalTime>
  <Words>1225</Words>
  <Application>Microsoft Office PowerPoint</Application>
  <PresentationFormat>自定义</PresentationFormat>
  <Paragraphs>115</Paragraphs>
  <Slides>3</Slides>
  <Notes>2</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vt:i4>
      </vt:variant>
    </vt:vector>
  </HeadingPairs>
  <TitlesOfParts>
    <vt:vector size="9" baseType="lpstr">
      <vt:lpstr>Agenda</vt:lpstr>
      <vt:lpstr>宋体</vt:lpstr>
      <vt:lpstr>Arial</vt:lpstr>
      <vt:lpstr>Calibri</vt:lpstr>
      <vt:lpstr>Symbol</vt:lpstr>
      <vt:lpstr>Office Theme</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LinkedIn Training</dc:title>
  <dc:creator>Outterside, Katherine</dc:creator>
  <cp:lastModifiedBy>Lenovo</cp:lastModifiedBy>
  <cp:revision>81</cp:revision>
  <dcterms:created xsi:type="dcterms:W3CDTF">2021-06-09T09:29:00Z</dcterms:created>
  <dcterms:modified xsi:type="dcterms:W3CDTF">2023-11-07T03:15:22Z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2021-06-03T00:00:00Z</vt:filetime>
  </property>
  <property fmtid="{D5CDD505-2E9C-101B-9397-08002B2CF9AE}" pid="3" name="Creator">
    <vt:lpwstr>Microsoft® PowerPoint® for Microsoft 365</vt:lpwstr>
  </property>
  <property fmtid="{D5CDD505-2E9C-101B-9397-08002B2CF9AE}" pid="4" name="LastSaved">
    <vt:filetime>2021-06-10T00:00:00Z</vt:filetime>
  </property>
  <property fmtid="{D5CDD505-2E9C-101B-9397-08002B2CF9AE}" pid="5" name="ContentTypeId">
    <vt:lpwstr>0x010100A5C0734ADBD83D4F9A31631E7CE9D47F</vt:lpwstr>
  </property>
  <property fmtid="{D5CDD505-2E9C-101B-9397-08002B2CF9AE}" pid="6" name="ICV">
    <vt:lpwstr>0EDA3F7A65BC479DBA2444B63385ADE3_12</vt:lpwstr>
  </property>
  <property fmtid="{D5CDD505-2E9C-101B-9397-08002B2CF9AE}" pid="7" name="KSOProductBuildVer">
    <vt:lpwstr>2052-12.1.0.15120</vt:lpwstr>
  </property>
</Properties>
</file>